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88" r:id="rId3"/>
    <p:sldId id="285" r:id="rId4"/>
    <p:sldId id="319" r:id="rId5"/>
    <p:sldId id="321" r:id="rId6"/>
    <p:sldId id="380" r:id="rId7"/>
    <p:sldId id="382" r:id="rId8"/>
    <p:sldId id="384" r:id="rId9"/>
    <p:sldId id="385" r:id="rId10"/>
    <p:sldId id="387" r:id="rId11"/>
    <p:sldId id="388" r:id="rId12"/>
    <p:sldId id="389" r:id="rId13"/>
    <p:sldId id="386" r:id="rId14"/>
    <p:sldId id="392" r:id="rId15"/>
    <p:sldId id="393" r:id="rId16"/>
    <p:sldId id="282" r:id="rId17"/>
  </p:sldIdLst>
  <p:sldSz cx="12192000" cy="6858000"/>
  <p:notesSz cx="6858000" cy="9144000"/>
  <p:embeddedFontLst>
    <p:embeddedFont>
      <p:font typeface="等线" panose="02010600030101010101" pitchFamily="2" charset="-122"/>
      <p:regular r:id="rId18"/>
    </p:embeddedFont>
    <p:embeddedFont>
      <p:font typeface="Calibri" panose="020F0502020204030204" pitchFamily="34" charset="0"/>
      <p:regular r:id="rId19"/>
      <p:bold r:id="rId20"/>
      <p:italic r:id="rId21"/>
      <p:boldItalic r:id="rId2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077A"/>
    <a:srgbClr val="FD578B"/>
    <a:srgbClr val="FFF3C7"/>
    <a:srgbClr val="FFF8DF"/>
    <a:srgbClr val="FFFAE9"/>
    <a:srgbClr val="F6EADE"/>
    <a:srgbClr val="6DDBFF"/>
    <a:srgbClr val="FFB4CE"/>
    <a:srgbClr val="FE82AB"/>
    <a:srgbClr val="0C74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47" autoAdjust="0"/>
    <p:restoredTop sz="94660"/>
  </p:normalViewPr>
  <p:slideViewPr>
    <p:cSldViewPr snapToGrid="0">
      <p:cViewPr varScale="1">
        <p:scale>
          <a:sx n="84" d="100"/>
          <a:sy n="84"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a:fillRect/>
          </a:stretch>
        </p:blipFill>
        <p:spPr>
          <a:xfrm>
            <a:off x="0" y="0"/>
            <a:ext cx="12192000" cy="6858000"/>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t="50439" r="8954"/>
          <a:stretch>
            <a:fillRect/>
          </a:stretch>
        </p:blipFill>
        <p:spPr>
          <a:xfrm>
            <a:off x="3793788" y="0"/>
            <a:ext cx="8398212" cy="6858000"/>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7105650" y="4179428"/>
            <a:ext cx="3429430" cy="1600401"/>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t="12945" b="35704"/>
          <a:stretch>
            <a:fillRect/>
          </a:stretch>
        </p:blipFill>
        <p:spPr>
          <a:xfrm>
            <a:off x="4010186" y="989622"/>
            <a:ext cx="5895598" cy="4541579"/>
          </a:xfrm>
          <a:prstGeom prst="rect">
            <a:avLst/>
          </a:prstGeom>
        </p:spPr>
      </p:pic>
      <p:pic>
        <p:nvPicPr>
          <p:cNvPr id="17" name="图片 16"/>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a:off x="7676719" y="3101257"/>
            <a:ext cx="2038350" cy="1584528"/>
          </a:xfrm>
          <a:prstGeom prst="rect">
            <a:avLst/>
          </a:prstGeom>
        </p:spPr>
      </p:pic>
      <p:sp>
        <p:nvSpPr>
          <p:cNvPr id="19" name="矩形 18"/>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a:xfrm>
            <a:off x="7600949" y="0"/>
            <a:ext cx="4591051" cy="6211834"/>
          </a:xfrm>
          <a:prstGeom prst="rect">
            <a:avLst/>
          </a:prstGeom>
        </p:spPr>
      </p:pic>
      <p:cxnSp>
        <p:nvCxnSpPr>
          <p:cNvPr id="26" name="直接连接符 25"/>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a:fillRect/>
          </a:stretch>
        </p:blipFill>
        <p:spPr>
          <a:xfrm>
            <a:off x="0" y="0"/>
            <a:ext cx="12192000" cy="6858000"/>
          </a:xfrm>
          <a:prstGeom prst="rect">
            <a:avLst/>
          </a:prstGeom>
        </p:spPr>
      </p:pic>
      <p:pic>
        <p:nvPicPr>
          <p:cNvPr id="16" name="图片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99066" y="0"/>
            <a:ext cx="4207654" cy="3270854"/>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a:fillRect/>
          </a:stretch>
        </p:blipFill>
        <p:spPr>
          <a:xfrm>
            <a:off x="5123450" y="-246111"/>
            <a:ext cx="5895598" cy="4541579"/>
          </a:xfrm>
          <a:prstGeom prst="rect">
            <a:avLst/>
          </a:prstGeom>
        </p:spPr>
      </p:pic>
      <p:pic>
        <p:nvPicPr>
          <p:cNvPr id="5" name="图片 4"/>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a:fillRect/>
          </a:stretch>
        </p:blipFill>
        <p:spPr>
          <a:xfrm rot="5400000">
            <a:off x="7545766" y="2211767"/>
            <a:ext cx="5672967" cy="3619501"/>
          </a:xfrm>
          <a:prstGeom prst="rect">
            <a:avLst/>
          </a:prstGeom>
        </p:spPr>
      </p:pic>
      <p:pic>
        <p:nvPicPr>
          <p:cNvPr id="8" name="图片 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V="1">
            <a:off x="5715215" y="4021517"/>
            <a:ext cx="4549661" cy="2123175"/>
          </a:xfrm>
          <a:prstGeom prst="rect">
            <a:avLst/>
          </a:prstGeom>
        </p:spPr>
      </p:pic>
      <p:sp>
        <p:nvSpPr>
          <p:cNvPr id="10" name="矩形 9"/>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7" cstate="print">
            <a:extLst>
              <a:ext uri="{28A0092B-C50C-407E-A947-70E740481C1C}">
                <a14:useLocalDpi xmlns:a14="http://schemas.microsoft.com/office/drawing/2010/main" val="0"/>
              </a:ext>
            </a:extLst>
          </a:blip>
          <a:srcRect l="27542" t="20350" r="28329" b="56500"/>
          <a:stretch>
            <a:fillRect/>
          </a:stretch>
        </p:blipFill>
        <p:spPr>
          <a:xfrm>
            <a:off x="9222543" y="2260541"/>
            <a:ext cx="2969457" cy="2336920"/>
          </a:xfrm>
          <a:prstGeom prst="rect">
            <a:avLst/>
          </a:prstGeom>
        </p:spPr>
      </p:pic>
      <p:pic>
        <p:nvPicPr>
          <p:cNvPr id="14" name="图片 13"/>
          <p:cNvPicPr>
            <a:picLocks noChangeAspect="1"/>
          </p:cNvPicPr>
          <p:nvPr userDrawn="1"/>
        </p:nvPicPr>
        <p:blipFill rotWithShape="1">
          <a:blip r:embed="rId8">
            <a:extLst>
              <a:ext uri="{28A0092B-C50C-407E-A947-70E740481C1C}">
                <a14:useLocalDpi xmlns:a14="http://schemas.microsoft.com/office/drawing/2010/main" val="0"/>
              </a:ext>
            </a:extLst>
          </a:blip>
          <a:srcRect t="48750" r="30198"/>
          <a:stretch>
            <a:fillRect/>
          </a:stretch>
        </p:blipFill>
        <p:spPr>
          <a:xfrm rot="5400000">
            <a:off x="287717" y="897317"/>
            <a:ext cx="5672967" cy="6248399"/>
          </a:xfrm>
          <a:prstGeom prst="rect">
            <a:avLst/>
          </a:prstGeom>
        </p:spPr>
      </p:pic>
      <p:pic>
        <p:nvPicPr>
          <p:cNvPr id="11" name="图片 10"/>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a:xfrm>
            <a:off x="9013371" y="3942182"/>
            <a:ext cx="2015413" cy="214137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a:fillRect/>
          </a:stretch>
        </p:blipFill>
        <p:spPr>
          <a:xfrm>
            <a:off x="0" y="0"/>
            <a:ext cx="12192000" cy="6858000"/>
          </a:xfrm>
          <a:prstGeom prst="rect">
            <a:avLst/>
          </a:prstGeom>
        </p:spPr>
      </p:pic>
      <p:pic>
        <p:nvPicPr>
          <p:cNvPr id="4" name="图片 3"/>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a:fillRect/>
          </a:stretch>
        </p:blipFill>
        <p:spPr>
          <a:xfrm>
            <a:off x="2286216" y="0"/>
            <a:ext cx="9905784" cy="6858000"/>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4191000" y="5275334"/>
            <a:ext cx="2286000" cy="10668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7172325" y="3314610"/>
            <a:ext cx="2038350" cy="1584528"/>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V="1">
            <a:off x="1143216" y="708790"/>
            <a:ext cx="2286000" cy="1066800"/>
          </a:xfrm>
          <a:prstGeom prst="rect">
            <a:avLst/>
          </a:prstGeom>
        </p:spPr>
      </p:pic>
      <p:pic>
        <p:nvPicPr>
          <p:cNvPr id="10" name="图片 9"/>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45" b="35704"/>
          <a:stretch>
            <a:fillRect/>
          </a:stretch>
        </p:blipFill>
        <p:spPr>
          <a:xfrm>
            <a:off x="3328932" y="1043820"/>
            <a:ext cx="5895598" cy="4541579"/>
          </a:xfrm>
          <a:prstGeom prst="rect">
            <a:avLst/>
          </a:prstGeom>
        </p:spPr>
      </p:pic>
      <p:sp>
        <p:nvSpPr>
          <p:cNvPr id="11" name="矩形 10"/>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jpe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0.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0.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21577" b="40927"/>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43487" b="53849"/>
          <a:stretch>
            <a:fillRect/>
          </a:stretch>
        </p:blipFill>
        <p:spPr>
          <a:xfrm>
            <a:off x="6593840" y="0"/>
            <a:ext cx="5598160" cy="6858000"/>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27542" t="20350" r="28329" b="56500"/>
          <a:stretch>
            <a:fillRect/>
          </a:stretch>
        </p:blipFill>
        <p:spPr>
          <a:xfrm>
            <a:off x="6388100" y="4329124"/>
            <a:ext cx="2969457" cy="2336920"/>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4191000" y="5275580"/>
            <a:ext cx="2286000" cy="1066800"/>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7172325" y="3314700"/>
            <a:ext cx="2038350" cy="1584325"/>
          </a:xfrm>
          <a:prstGeom prst="rect">
            <a:avLst/>
          </a:prstGeom>
        </p:spPr>
      </p:pic>
      <p:pic>
        <p:nvPicPr>
          <p:cNvPr id="9" name="轻快唯美旋律纯钢琴轻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27585" y="5654675"/>
            <a:ext cx="1720215" cy="1720215"/>
          </a:xfrm>
          <a:prstGeom prst="rect">
            <a:avLst/>
          </a:prstGeom>
        </p:spPr>
      </p:pic>
      <p:pic>
        <p:nvPicPr>
          <p:cNvPr id="12" name="Picture 11"/>
          <p:cNvPicPr>
            <a:picLocks noChangeAspect="1"/>
          </p:cNvPicPr>
          <p:nvPr/>
        </p:nvPicPr>
        <p:blipFill>
          <a:blip r:embed="rId10"/>
          <a:srcRect b="57064"/>
          <a:stretch>
            <a:fillRect/>
          </a:stretch>
        </p:blipFill>
        <p:spPr>
          <a:xfrm>
            <a:off x="1162050" y="957580"/>
            <a:ext cx="4008755" cy="601345"/>
          </a:xfrm>
          <a:prstGeom prst="rect">
            <a:avLst/>
          </a:prstGeom>
        </p:spPr>
      </p:pic>
      <p:sp>
        <p:nvSpPr>
          <p:cNvPr id="15" name="Text Box 14"/>
          <p:cNvSpPr txBox="1"/>
          <p:nvPr/>
        </p:nvSpPr>
        <p:spPr>
          <a:xfrm>
            <a:off x="1911985" y="2593340"/>
            <a:ext cx="2509520" cy="553085"/>
          </a:xfrm>
          <a:prstGeom prst="rect">
            <a:avLst/>
          </a:prstGeom>
          <a:noFill/>
        </p:spPr>
        <p:txBody>
          <a:bodyPr wrap="none" rtlCol="0">
            <a:spAutoFit/>
          </a:bodyPr>
          <a:lstStyle/>
          <a:p>
            <a:r>
              <a:rPr lang="en-US" sz="3000" b="1" u="sng">
                <a:solidFill>
                  <a:schemeClr val="bg1"/>
                </a:solidFill>
                <a:latin typeface="Calibri" panose="020F0502020204030204" charset="0"/>
                <a:cs typeface="Calibri" panose="020F0502020204030204" charset="0"/>
              </a:rPr>
              <a:t>Bài 1 - Tiết 1, 2</a:t>
            </a:r>
          </a:p>
        </p:txBody>
      </p:sp>
      <p:sp>
        <p:nvSpPr>
          <p:cNvPr id="16" name="文本框 7"/>
          <p:cNvSpPr txBox="1"/>
          <p:nvPr/>
        </p:nvSpPr>
        <p:spPr>
          <a:xfrm>
            <a:off x="-193040" y="312420"/>
            <a:ext cx="7285355" cy="645160"/>
          </a:xfrm>
          <a:prstGeom prst="rect">
            <a:avLst/>
          </a:prstGeom>
          <a:noFill/>
        </p:spPr>
        <p:txBody>
          <a:bodyPr wrap="square" rtlCol="0">
            <a:spAutoFit/>
          </a:bodyPr>
          <a:lstStyle/>
          <a:p>
            <a:pPr algn="ctr"/>
            <a:r>
              <a:rPr lang="en-US" altLang="zh-CN" sz="3600" dirty="0" err="1">
                <a:solidFill>
                  <a:schemeClr val="bg1"/>
                </a:solidFill>
                <a:latin typeface="Calibri" panose="020F0502020204030204" charset="0"/>
                <a:ea typeface="字魂27号-布丁体" panose="00000500000000000000" pitchFamily="2" charset="-122"/>
                <a:cs typeface="Calibri" panose="020F0502020204030204" charset="0"/>
              </a:rPr>
              <a:t>Thứ</a:t>
            </a:r>
            <a:r>
              <a:rPr lang="en-US" altLang="zh-CN" sz="3600" dirty="0">
                <a:solidFill>
                  <a:schemeClr val="bg1"/>
                </a:solidFill>
                <a:latin typeface="Calibri" panose="020F0502020204030204" charset="0"/>
                <a:ea typeface="字魂27号-布丁体" panose="00000500000000000000" pitchFamily="2" charset="-122"/>
                <a:cs typeface="Calibri" panose="020F0502020204030204" charset="0"/>
              </a:rPr>
              <a:t> </a:t>
            </a:r>
            <a:r>
              <a:rPr lang="en-US" altLang="zh-CN" sz="3600" dirty="0" err="1">
                <a:solidFill>
                  <a:schemeClr val="bg1"/>
                </a:solidFill>
                <a:latin typeface="Calibri" panose="020F0502020204030204" charset="0"/>
                <a:ea typeface="字魂27号-布丁体" panose="00000500000000000000" pitchFamily="2" charset="-122"/>
                <a:cs typeface="Calibri" panose="020F0502020204030204" charset="0"/>
              </a:rPr>
              <a:t>Tư</a:t>
            </a:r>
            <a:r>
              <a:rPr lang="en-US" altLang="zh-CN" sz="3600" dirty="0">
                <a:solidFill>
                  <a:schemeClr val="bg1"/>
                </a:solidFill>
                <a:latin typeface="Calibri" panose="020F0502020204030204" charset="0"/>
                <a:ea typeface="字魂27号-布丁体" panose="00000500000000000000" pitchFamily="2" charset="-122"/>
                <a:cs typeface="Calibri" panose="020F0502020204030204" charset="0"/>
              </a:rPr>
              <a:t> </a:t>
            </a:r>
            <a:r>
              <a:rPr lang="en-US" altLang="zh-CN" sz="3600" dirty="0" err="1">
                <a:solidFill>
                  <a:schemeClr val="bg1"/>
                </a:solidFill>
                <a:latin typeface="Calibri" panose="020F0502020204030204" charset="0"/>
                <a:ea typeface="字魂27号-布丁体" panose="00000500000000000000" pitchFamily="2" charset="-122"/>
                <a:cs typeface="Calibri" panose="020F0502020204030204" charset="0"/>
              </a:rPr>
              <a:t>ngày</a:t>
            </a:r>
            <a:r>
              <a:rPr lang="en-US" altLang="zh-CN" sz="3600" dirty="0">
                <a:solidFill>
                  <a:schemeClr val="bg1"/>
                </a:solidFill>
                <a:latin typeface="Calibri" panose="020F0502020204030204" charset="0"/>
                <a:ea typeface="字魂27号-布丁体" panose="00000500000000000000" pitchFamily="2" charset="-122"/>
                <a:cs typeface="Calibri" panose="020F0502020204030204" charset="0"/>
              </a:rPr>
              <a:t> 2 </a:t>
            </a:r>
            <a:r>
              <a:rPr lang="en-US" altLang="zh-CN" sz="3600" dirty="0" err="1">
                <a:solidFill>
                  <a:schemeClr val="bg1"/>
                </a:solidFill>
                <a:latin typeface="Calibri" panose="020F0502020204030204" charset="0"/>
                <a:ea typeface="字魂27号-布丁体" panose="00000500000000000000" pitchFamily="2" charset="-122"/>
                <a:cs typeface="Calibri" panose="020F0502020204030204" charset="0"/>
              </a:rPr>
              <a:t>tháng</a:t>
            </a:r>
            <a:r>
              <a:rPr lang="en-US" altLang="zh-CN" sz="3600" dirty="0">
                <a:solidFill>
                  <a:schemeClr val="bg1"/>
                </a:solidFill>
                <a:latin typeface="Calibri" panose="020F0502020204030204" charset="0"/>
                <a:ea typeface="字魂27号-布丁体" panose="00000500000000000000" pitchFamily="2" charset="-122"/>
                <a:cs typeface="Calibri" panose="020F0502020204030204" charset="0"/>
              </a:rPr>
              <a:t> 3 </a:t>
            </a:r>
            <a:r>
              <a:rPr lang="en-US" altLang="zh-CN" sz="3600" dirty="0" err="1">
                <a:solidFill>
                  <a:schemeClr val="bg1"/>
                </a:solidFill>
                <a:latin typeface="Calibri" panose="020F0502020204030204" charset="0"/>
                <a:ea typeface="字魂27号-布丁体" panose="00000500000000000000" pitchFamily="2" charset="-122"/>
                <a:cs typeface="Calibri" panose="020F0502020204030204" charset="0"/>
              </a:rPr>
              <a:t>năm</a:t>
            </a:r>
            <a:r>
              <a:rPr lang="en-US" altLang="zh-CN" sz="3600" dirty="0">
                <a:solidFill>
                  <a:schemeClr val="bg1"/>
                </a:solidFill>
                <a:latin typeface="Calibri" panose="020F0502020204030204" charset="0"/>
                <a:ea typeface="字魂27号-布丁体" panose="00000500000000000000" pitchFamily="2" charset="-122"/>
                <a:cs typeface="Calibri" panose="020F0502020204030204" charset="0"/>
              </a:rPr>
              <a:t> 2022</a:t>
            </a:r>
          </a:p>
        </p:txBody>
      </p:sp>
      <p:pic>
        <p:nvPicPr>
          <p:cNvPr id="4" name="Picture 3" descr="Picture6"/>
          <p:cNvPicPr>
            <a:picLocks noChangeAspect="1"/>
          </p:cNvPicPr>
          <p:nvPr/>
        </p:nvPicPr>
        <p:blipFill>
          <a:blip r:embed="rId11"/>
          <a:stretch>
            <a:fillRect/>
          </a:stretch>
        </p:blipFill>
        <p:spPr>
          <a:xfrm>
            <a:off x="512445" y="1840865"/>
            <a:ext cx="5845810" cy="646430"/>
          </a:xfrm>
          <a:prstGeom prst="rect">
            <a:avLst/>
          </a:prstGeom>
        </p:spPr>
      </p:pic>
      <p:pic>
        <p:nvPicPr>
          <p:cNvPr id="8" name="Picture 7" descr="Picture7"/>
          <p:cNvPicPr>
            <a:picLocks noChangeAspect="1"/>
          </p:cNvPicPr>
          <p:nvPr/>
        </p:nvPicPr>
        <p:blipFill>
          <a:blip r:embed="rId12"/>
          <a:stretch>
            <a:fillRect/>
          </a:stretch>
        </p:blipFill>
        <p:spPr>
          <a:xfrm>
            <a:off x="295910" y="3056890"/>
            <a:ext cx="6278880" cy="221869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500"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500"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500"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500"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par>
                          <p:cTn id="33" fill="hold">
                            <p:stCondLst>
                              <p:cond delay="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9"/>
                </p:tgtEl>
              </p:cMediaNode>
            </p:audio>
          </p:childTnLst>
        </p:cTn>
      </p:par>
    </p:tnLst>
    <p:bldLst>
      <p:bldP spid="15" grpId="0"/>
      <p:bldP spid="15" grpId="1"/>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76860" y="215265"/>
            <a:ext cx="11555095" cy="6424930"/>
            <a:chOff x="76504" y="514663"/>
            <a:chExt cx="7485060" cy="5687287"/>
          </a:xfrm>
          <a:solidFill>
            <a:schemeClr val="bg1"/>
          </a:solidFill>
        </p:grpSpPr>
        <p:sp>
          <p:nvSpPr>
            <p:cNvPr id="7"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9966960" y="0"/>
            <a:ext cx="2225040" cy="2656840"/>
          </a:xfrm>
          <a:prstGeom prst="rect">
            <a:avLst/>
          </a:prstGeom>
        </p:spPr>
      </p:pic>
      <p:grpSp>
        <p:nvGrpSpPr>
          <p:cNvPr id="4" name="Group 3"/>
          <p:cNvGrpSpPr/>
          <p:nvPr/>
        </p:nvGrpSpPr>
        <p:grpSpPr>
          <a:xfrm>
            <a:off x="639445" y="1664335"/>
            <a:ext cx="10890885" cy="882650"/>
            <a:chOff x="1141" y="3964"/>
            <a:chExt cx="17151" cy="1390"/>
          </a:xfrm>
        </p:grpSpPr>
        <p:sp>
          <p:nvSpPr>
            <p:cNvPr id="11" name="剪去对角的矩形 10"/>
            <p:cNvSpPr/>
            <p:nvPr/>
          </p:nvSpPr>
          <p:spPr>
            <a:xfrm rot="16200000">
              <a:off x="9431" y="-3506"/>
              <a:ext cx="1390" cy="16331"/>
            </a:xfrm>
            <a:prstGeom prst="snip2DiagRect">
              <a:avLst/>
            </a:prstGeom>
            <a:solidFill>
              <a:schemeClr val="accent6">
                <a:lumMod val="20000"/>
                <a:lumOff val="80000"/>
              </a:schemeClr>
            </a:solidFill>
            <a:ln w="25400">
              <a:solidFill>
                <a:srgbClr val="2A7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4"/>
            <p:cNvSpPr txBox="1"/>
            <p:nvPr/>
          </p:nvSpPr>
          <p:spPr>
            <a:xfrm>
              <a:off x="2512" y="4177"/>
              <a:ext cx="15780"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Điều gì đã khiến Minh dừng lại khi vừa rẽ vào làng? </a:t>
              </a:r>
            </a:p>
          </p:txBody>
        </p:sp>
        <p:grpSp>
          <p:nvGrpSpPr>
            <p:cNvPr id="25" name="Group 24"/>
            <p:cNvGrpSpPr/>
            <p:nvPr/>
          </p:nvGrpSpPr>
          <p:grpSpPr>
            <a:xfrm>
              <a:off x="1141" y="4095"/>
              <a:ext cx="1268" cy="1180"/>
              <a:chOff x="1696" y="2762"/>
              <a:chExt cx="1268" cy="1180"/>
            </a:xfrm>
          </p:grpSpPr>
          <p:pic>
            <p:nvPicPr>
              <p:cNvPr id="2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24"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1</a:t>
                </a:r>
              </a:p>
            </p:txBody>
          </p:sp>
        </p:gr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693" b="89775" l="1956" r="94933">
                        <a14:foregroundMark x1="29689" y1="25303" x2="40711" y2="29116"/>
                        <a14:foregroundMark x1="40711" y1="29116" x2="42400" y2="33102"/>
                        <a14:foregroundMark x1="43733" y1="31889" x2="38222" y2="25130"/>
                        <a14:foregroundMark x1="38222" y1="25130" x2="10489" y2="23397"/>
                        <a14:foregroundMark x1="10489" y1="23397" x2="3911" y2="28076"/>
                        <a14:foregroundMark x1="3911" y1="28076" x2="2287" y2="31730"/>
                        <a14:foregroundMark x1="2700" y1="71233" x2="13511" y2="91508"/>
                        <a14:foregroundMark x1="13511" y1="91508" x2="56000" y2="95494"/>
                        <a14:foregroundMark x1="56000" y1="95494" x2="80622" y2="88562"/>
                        <a14:foregroundMark x1="80622" y1="88562" x2="82904" y2="86279"/>
                        <a14:foregroundMark x1="89193" y1="75576" x2="97333" y2="47660"/>
                        <a14:foregroundMark x1="97333" y1="47660" x2="98400" y2="25650"/>
                        <a14:foregroundMark x1="90945" y1="2488" x2="65333" y2="5893"/>
                        <a14:foregroundMark x1="57257" y1="22624" x2="53956" y2="29463"/>
                        <a14:foregroundMark x1="65333" y1="5893" x2="60980" y2="14912"/>
                        <a14:foregroundMark x1="53956" y1="29463" x2="40533" y2="30156"/>
                        <a14:foregroundMark x1="91438" y1="23834" x2="92178" y2="56153"/>
                        <a14:foregroundMark x1="91078" y1="8081" x2="91384" y2="21446"/>
                        <a14:foregroundMark x1="90951" y1="2504" x2="90959" y2="2857"/>
                        <a14:foregroundMark x1="94762" y1="23834" x2="94933" y2="32062"/>
                        <a14:foregroundMark x1="94933" y1="32062" x2="95111" y2="33102"/>
                        <a14:foregroundMark x1="2879" y1="47645" x2="8089" y2="51473"/>
                        <a14:foregroundMark x1="2933" y1="55979" x2="7644" y2="59965"/>
                        <a14:foregroundMark x1="61867" y1="9185" x2="66311" y2="5373"/>
                        <a14:foregroundMark x1="62578" y1="7972" x2="66044" y2="693"/>
                        <a14:backgroundMark x1="96444" y1="7279" x2="97333" y2="12825"/>
                        <a14:backgroundMark x1="96000" y1="10745" x2="97689" y2="15078"/>
                        <a14:backgroundMark x1="84622" y1="80069" x2="85689" y2="91334"/>
                        <a14:backgroundMark x1="84533" y1="79723" x2="94044" y2="78683"/>
                        <a14:backgroundMark x1="94044" y1="78683" x2="94133" y2="78683"/>
                        <a14:backgroundMark x1="1244" y1="31196" x2="622" y2="35702"/>
                        <a14:backgroundMark x1="711" y1="34489" x2="356" y2="81282"/>
                        <a14:backgroundMark x1="356" y1="81282" x2="356" y2="81456"/>
                        <a14:backgroundMark x1="62222" y1="18371" x2="62222" y2="18371"/>
                        <a14:backgroundMark x1="58133" y1="18891" x2="62311" y2="18371"/>
                        <a14:backgroundMark x1="62400" y1="19237" x2="71467" y2="15945"/>
                        <a14:backgroundMark x1="71467" y1="15945" x2="75556" y2="16464"/>
                        <a14:backgroundMark x1="92889" y1="3120" x2="93956" y2="13692"/>
                        <a14:backgroundMark x1="93956" y1="13692" x2="94844" y2="16811"/>
                        <a14:backgroundMark x1="91822" y1="20104" x2="99556" y2="20104"/>
                        <a14:backgroundMark x1="97156" y1="17851" x2="97778" y2="20451"/>
                        <a14:backgroundMark x1="97156" y1="15425" x2="97244" y2="18198"/>
                        <a14:backgroundMark x1="97956" y1="20624" x2="98667" y2="25303"/>
                        <a14:backgroundMark x1="92178" y1="1906" x2="90756" y2="1906"/>
                        <a14:backgroundMark x1="92089" y1="2080" x2="91822" y2="1733"/>
                        <a14:backgroundMark x1="92978" y1="2080" x2="93156" y2="3813"/>
                      </a14:backgroundRemoval>
                    </a14:imgEffect>
                  </a14:imgLayer>
                </a14:imgProps>
              </a:ext>
            </a:extLst>
          </a:blip>
          <a:stretch>
            <a:fillRect/>
          </a:stretch>
        </p:blipFill>
        <p:spPr>
          <a:xfrm>
            <a:off x="5487670" y="3013710"/>
            <a:ext cx="6042660" cy="3098165"/>
          </a:xfrm>
          <a:prstGeom prst="rect">
            <a:avLst/>
          </a:prstGeom>
        </p:spPr>
      </p:pic>
      <p:sp>
        <p:nvSpPr>
          <p:cNvPr id="5" name="文本框 14"/>
          <p:cNvSpPr txBox="1"/>
          <p:nvPr/>
        </p:nvSpPr>
        <p:spPr>
          <a:xfrm>
            <a:off x="898525" y="2810510"/>
            <a:ext cx="4806950" cy="2306955"/>
          </a:xfrm>
          <a:prstGeom prst="rect">
            <a:avLst/>
          </a:prstGeom>
          <a:noFill/>
        </p:spPr>
        <p:txBody>
          <a:bodyPr wrap="square" rtlCol="0">
            <a:spAutoFit/>
          </a:bodyPr>
          <a:lstStyle/>
          <a:p>
            <a:pPr algn="just"/>
            <a:r>
              <a:rPr lang="en-US" altLang="zh-CN" sz="3600" b="1" dirty="0">
                <a:solidFill>
                  <a:srgbClr val="C00000"/>
                </a:solidFill>
                <a:effectLst/>
                <a:latin typeface="Calibri" panose="020F0502020204030204" charset="0"/>
                <a:ea typeface="方正隶书简体" panose="02010601030101010101" pitchFamily="2" charset="-122"/>
                <a:cs typeface="Calibri" panose="020F0502020204030204" charset="0"/>
              </a:rPr>
              <a:t>    Hương sen thơm mát</a:t>
            </a:r>
            <a:r>
              <a:rPr lang="en-US" altLang="zh-CN" sz="3600" dirty="0">
                <a:solidFill>
                  <a:srgbClr val="C00000"/>
                </a:solidFill>
                <a:effectLst/>
                <a:latin typeface="Calibri" panose="020F0502020204030204" charset="0"/>
                <a:ea typeface="方正隶书简体" panose="02010601030101010101" pitchFamily="2" charset="-122"/>
                <a:cs typeface="Calibri" panose="020F0502020204030204" charset="0"/>
              </a:rPr>
              <a:t> từ cánh đồng đã khiến Minh dừng lại khi vừa rẽ vào làng.</a:t>
            </a:r>
          </a:p>
        </p:txBody>
      </p:sp>
      <p:pic>
        <p:nvPicPr>
          <p:cNvPr id="9" name="图片 21"/>
          <p:cNvPicPr>
            <a:picLocks noChangeAspect="1"/>
          </p:cNvPicPr>
          <p:nvPr/>
        </p:nvPicPr>
        <p:blipFill rotWithShape="1">
          <a:blip r:embed="rId8">
            <a:extLst>
              <a:ext uri="{28A0092B-C50C-407E-A947-70E740481C1C}">
                <a14:useLocalDpi xmlns:a14="http://schemas.microsoft.com/office/drawing/2010/main" val="0"/>
              </a:ext>
            </a:extLst>
          </a:blip>
          <a:srcRect l="19299" t="21092" r="20208" b="18711"/>
          <a:stretch>
            <a:fillRect/>
          </a:stretch>
        </p:blipFill>
        <p:spPr>
          <a:xfrm>
            <a:off x="16510" y="5313680"/>
            <a:ext cx="1551940" cy="1544320"/>
          </a:xfrm>
          <a:prstGeom prst="rect">
            <a:avLst/>
          </a:prstGeom>
        </p:spPr>
      </p:pic>
      <p:pic>
        <p:nvPicPr>
          <p:cNvPr id="29" name="Picture 28" descr="Picture13"/>
          <p:cNvPicPr>
            <a:picLocks noChangeAspect="1"/>
          </p:cNvPicPr>
          <p:nvPr/>
        </p:nvPicPr>
        <p:blipFill>
          <a:blip r:embed="rId9"/>
          <a:stretch>
            <a:fillRect/>
          </a:stretch>
        </p:blipFill>
        <p:spPr>
          <a:xfrm>
            <a:off x="0" y="454660"/>
            <a:ext cx="3694430" cy="10179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76860" y="215265"/>
            <a:ext cx="11555095" cy="6424930"/>
            <a:chOff x="76504" y="514663"/>
            <a:chExt cx="7485060" cy="5687287"/>
          </a:xfrm>
          <a:solidFill>
            <a:schemeClr val="bg1"/>
          </a:solidFill>
        </p:grpSpPr>
        <p:sp>
          <p:nvSpPr>
            <p:cNvPr id="7"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9966960" y="0"/>
            <a:ext cx="2225040" cy="2656840"/>
          </a:xfrm>
          <a:prstGeom prst="rect">
            <a:avLst/>
          </a:prstGeom>
        </p:spPr>
      </p:pic>
      <p:grpSp>
        <p:nvGrpSpPr>
          <p:cNvPr id="4" name="Group 3"/>
          <p:cNvGrpSpPr/>
          <p:nvPr/>
        </p:nvGrpSpPr>
        <p:grpSpPr>
          <a:xfrm>
            <a:off x="639445" y="1664970"/>
            <a:ext cx="4901565" cy="882650"/>
            <a:chOff x="1141" y="3965"/>
            <a:chExt cx="7719" cy="1390"/>
          </a:xfrm>
        </p:grpSpPr>
        <p:sp>
          <p:nvSpPr>
            <p:cNvPr id="11" name="剪去对角的矩形 10"/>
            <p:cNvSpPr/>
            <p:nvPr/>
          </p:nvSpPr>
          <p:spPr>
            <a:xfrm rot="16200000">
              <a:off x="4715" y="1210"/>
              <a:ext cx="1390" cy="6899"/>
            </a:xfrm>
            <a:prstGeom prst="snip2DiagRect">
              <a:avLst/>
            </a:prstGeom>
            <a:solidFill>
              <a:schemeClr val="accent6">
                <a:lumMod val="20000"/>
                <a:lumOff val="80000"/>
              </a:schemeClr>
            </a:solidFill>
            <a:ln w="25400">
              <a:solidFill>
                <a:srgbClr val="2A7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4"/>
            <p:cNvSpPr txBox="1"/>
            <p:nvPr/>
          </p:nvSpPr>
          <p:spPr>
            <a:xfrm>
              <a:off x="2512" y="4177"/>
              <a:ext cx="6070"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Đầm sen có gì đẹp?</a:t>
              </a:r>
            </a:p>
          </p:txBody>
        </p:sp>
        <p:grpSp>
          <p:nvGrpSpPr>
            <p:cNvPr id="25" name="Group 24"/>
            <p:cNvGrpSpPr/>
            <p:nvPr/>
          </p:nvGrpSpPr>
          <p:grpSpPr>
            <a:xfrm>
              <a:off x="1141" y="4095"/>
              <a:ext cx="1269" cy="1180"/>
              <a:chOff x="1696" y="2762"/>
              <a:chExt cx="1269" cy="1180"/>
            </a:xfrm>
          </p:grpSpPr>
          <p:pic>
            <p:nvPicPr>
              <p:cNvPr id="2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24"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2</a:t>
                </a:r>
              </a:p>
            </p:txBody>
          </p:sp>
        </p:grpSp>
      </p:grpSp>
      <p:sp>
        <p:nvSpPr>
          <p:cNvPr id="22" name="Rectangles 21"/>
          <p:cNvSpPr/>
          <p:nvPr/>
        </p:nvSpPr>
        <p:spPr>
          <a:xfrm>
            <a:off x="1355090" y="3776980"/>
            <a:ext cx="10094595" cy="6127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Free Numbers Icon #68150 - Free Icons Librar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46" b="90000" l="2462" r="90000">
                        <a14:foregroundMark x1="11094" y1="4396" x2="22308" y2="25538"/>
                        <a14:foregroundMark x1="3593" y1="12169" x2="14462" y2="20692"/>
                        <a14:foregroundMark x1="18077" y1="5769" x2="18077" y2="26692"/>
                        <a14:foregroundMark x1="7308" y1="5231" x2="11692" y2="15231"/>
                        <a14:foregroundMark x1="21553" y1="4136" x2="27923" y2="13154"/>
                        <a14:foregroundMark x1="27923" y1="13154" x2="27923" y2="14077"/>
                        <a14:foregroundMark x1="11641" y1="3507" x2="24923" y2="5615"/>
                        <a14:foregroundMark x1="24923" y1="5615" x2="29468" y2="17332"/>
                        <a14:foregroundMark x1="29180" y1="19769" x2="25933" y2="26892"/>
                        <a14:foregroundMark x1="23409" y1="29073" x2="14081" y2="30774"/>
                        <a14:foregroundMark x1="8475" y1="28548" x2="2615" y2="19231"/>
                        <a14:foregroundMark x1="2615" y1="19231" x2="2954" y2="12880"/>
                        <a14:foregroundMark x1="5150" y1="7747" x2="8615" y2="7846"/>
                        <a14:foregroundMark x1="11939" y1="3023" x2="19443" y2="2591"/>
                        <a14:foregroundMark x1="25154" y1="5769" x2="30231" y2="16925"/>
                        <a14:foregroundMark x1="25769" y1="5385" x2="29923" y2="16692"/>
                        <a14:foregroundMark x1="27769" y1="7692" x2="29923" y2="16692"/>
                        <a14:foregroundMark x1="26077" y1="6385" x2="26923" y2="9000"/>
                        <a14:foregroundMark x1="5000" y1="7846" x2="3692" y2="16692"/>
                        <a14:foregroundMark x1="12846" y1="11154" x2="16154" y2="18154"/>
                        <a14:foregroundMark x1="8538" y1="26923" x2="11841" y2="29620"/>
                        <a14:foregroundMark x1="7308" y1="6692" x2="12154" y2="3923"/>
                        <a14:foregroundMark x1="17923" y1="2769" x2="23154" y2="4385"/>
                        <a14:foregroundMark x1="10846" y1="3462" x2="12846" y2="2923"/>
                        <a14:foregroundMark x1="10077" y1="3769" x2="12538" y2="2769"/>
                        <a14:foregroundMark x1="43976" y1="4274" x2="54308" y2="27538"/>
                        <a14:foregroundMark x1="54308" y1="27538" x2="54462" y2="27692"/>
                        <a14:foregroundMark x1="38769" y1="24615" x2="57462" y2="6846"/>
                        <a14:foregroundMark x1="46615" y1="3308" x2="57000" y2="7154"/>
                        <a14:foregroundMark x1="57000" y1="7154" x2="61615" y2="18154"/>
                        <a14:foregroundMark x1="61615" y1="18154" x2="58077" y2="26462"/>
                        <a14:foregroundMark x1="58077" y1="26462" x2="45077" y2="27923"/>
                        <a14:foregroundMark x1="45077" y1="27923" x2="40923" y2="20154"/>
                        <a14:foregroundMark x1="40923" y1="20154" x2="41154" y2="7462"/>
                        <a14:foregroundMark x1="41154" y1="7462" x2="51231" y2="4077"/>
                        <a14:foregroundMark x1="51231" y1="4077" x2="56385" y2="13692"/>
                        <a14:foregroundMark x1="56385" y1="13692" x2="56923" y2="17846"/>
                        <a14:foregroundMark x1="46154" y1="3154" x2="61077" y2="12769"/>
                        <a14:foregroundMark x1="61077" y1="12769" x2="52769" y2="24000"/>
                        <a14:foregroundMark x1="52769" y1="24000" x2="40000" y2="19846"/>
                        <a14:foregroundMark x1="40000" y1="19846" x2="44846" y2="6846"/>
                        <a14:foregroundMark x1="44846" y1="6846" x2="47923" y2="9846"/>
                        <a14:foregroundMark x1="42385" y1="8385" x2="58615" y2="22308"/>
                        <a14:foregroundMark x1="50231" y1="6385" x2="56769" y2="18154"/>
                        <a14:foregroundMark x1="43932" y1="2942" x2="50531" y2="1782"/>
                        <a14:foregroundMark x1="57842" y1="4653" x2="62000" y2="9154"/>
                        <a14:foregroundMark x1="62000" y1="9154" x2="62462" y2="21692"/>
                        <a14:foregroundMark x1="62462" y1="21692" x2="51308" y2="29538"/>
                        <a14:foregroundMark x1="51308" y1="29538" x2="41385" y2="27538"/>
                        <a14:foregroundMark x1="41385" y1="27538" x2="36538" y2="18615"/>
                        <a14:foregroundMark x1="36780" y1="13299" x2="36923" y2="10154"/>
                        <a14:foregroundMark x1="36538" y1="18615" x2="36760" y2="13744"/>
                        <a14:foregroundMark x1="44668" y1="3840" x2="46077" y2="2692"/>
                        <a14:foregroundMark x1="36923" y1="10154" x2="44267" y2="4168"/>
                        <a14:foregroundMark x1="46077" y1="2692" x2="47769" y2="2308"/>
                        <a14:foregroundMark x1="36923" y1="16846" x2="39692" y2="24923"/>
                        <a14:foregroundMark x1="39692" y1="24923" x2="40385" y2="25769"/>
                        <a14:foregroundMark x1="40538" y1="27692" x2="52923" y2="26692"/>
                        <a14:foregroundMark x1="52923" y1="26692" x2="61846" y2="19538"/>
                        <a14:foregroundMark x1="62385" y1="23154" x2="55538" y2="29538"/>
                        <a14:foregroundMark x1="55538" y1="29538" x2="44385" y2="29615"/>
                        <a14:foregroundMark x1="44385" y1="29615" x2="36846" y2="21385"/>
                        <a14:foregroundMark x1="36846" y1="21385" x2="35053" y2="14768"/>
                        <a14:foregroundMark x1="36297" y1="12593" x2="37615" y2="12154"/>
                        <a14:foregroundMark x1="48615" y1="1846" x2="57923" y2="7385"/>
                        <a14:foregroundMark x1="57769" y1="4385" x2="49077" y2="3923"/>
                        <a14:foregroundMark x1="49538" y1="2308" x2="55000" y2="4077"/>
                        <a14:foregroundMark x1="47308" y1="2769" x2="39923" y2="7538"/>
                        <a14:foregroundMark x1="39923" y1="7538" x2="36615" y2="13769"/>
                        <a14:foregroundMark x1="43692" y1="2769" x2="37769" y2="9385"/>
                        <a14:foregroundMark x1="37769" y1="9385" x2="36077" y2="18769"/>
                        <a14:foregroundMark x1="36077" y1="18769" x2="39231" y2="26462"/>
                        <a14:foregroundMark x1="39231" y1="26462" x2="49538" y2="30692"/>
                        <a14:foregroundMark x1="49538" y1="30692" x2="55769" y2="27462"/>
                        <a14:foregroundMark x1="55769" y1="27462" x2="55923" y2="27077"/>
                        <a14:foregroundMark x1="34846" y1="15769" x2="37615" y2="24692"/>
                        <a14:foregroundMark x1="37615" y1="24692" x2="39385" y2="26692"/>
                        <a14:backgroundMark x1="2981" y1="8084" x2="2538" y2="8385"/>
                        <a14:backgroundMark x1="4462" y1="7077" x2="3627" y2="7645"/>
                        <a14:backgroundMark x1="2715" y1="9882" x2="1385" y2="12000"/>
                        <a14:backgroundMark x1="8077" y1="28846" x2="12000" y2="33077"/>
                        <a14:backgroundMark x1="31077" y1="19000" x2="31538" y2="23769"/>
                        <a14:backgroundMark x1="32154" y1="18846" x2="31231" y2="24615"/>
                        <a14:backgroundMark x1="31538" y1="17385" x2="30692" y2="19692"/>
                        <a14:backgroundMark x1="26923" y1="28231" x2="24846" y2="28692"/>
                        <a14:backgroundMark x1="22846" y1="30308" x2="25308" y2="28538"/>
                        <a14:backgroundMark x1="10385" y1="31308" x2="13846" y2="31154"/>
                        <a14:backgroundMark x1="9231" y1="3077" x2="10466" y2="3008"/>
                        <a14:backgroundMark x1="56402" y1="2696" x2="50692" y2="462"/>
                        <a14:backgroundMark x1="59538" y1="3923" x2="56833" y2="2865"/>
                        <a14:backgroundMark x1="50692" y1="462" x2="50692" y2="462"/>
                        <a14:backgroundMark x1="34308" y1="13308" x2="34308" y2="13308"/>
                        <a14:backgroundMark x1="34308" y1="13154" x2="34931" y2="14064"/>
                      </a14:backgroundRemoval>
                    </a14:imgEffect>
                  </a14:imgLayer>
                </a14:imgProps>
              </a:ext>
              <a:ext uri="{28A0092B-C50C-407E-A947-70E740481C1C}">
                <a14:useLocalDpi xmlns:a14="http://schemas.microsoft.com/office/drawing/2010/main" val="0"/>
              </a:ext>
            </a:extLst>
          </a:blip>
          <a:srcRect l="34981" t="1917" r="35944" b="69000"/>
          <a:stretch>
            <a:fillRect/>
          </a:stretch>
        </p:blipFill>
        <p:spPr bwMode="auto">
          <a:xfrm>
            <a:off x="729615" y="3058795"/>
            <a:ext cx="625475" cy="625475"/>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s 9"/>
          <p:cNvSpPr/>
          <p:nvPr/>
        </p:nvSpPr>
        <p:spPr>
          <a:xfrm>
            <a:off x="1354455" y="4482465"/>
            <a:ext cx="6591300" cy="6127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Picture13"/>
          <p:cNvPicPr>
            <a:picLocks noChangeAspect="1"/>
          </p:cNvPicPr>
          <p:nvPr/>
        </p:nvPicPr>
        <p:blipFill>
          <a:blip r:embed="rId8"/>
          <a:stretch>
            <a:fillRect/>
          </a:stretch>
        </p:blipFill>
        <p:spPr>
          <a:xfrm>
            <a:off x="0" y="454660"/>
            <a:ext cx="3694430" cy="1017905"/>
          </a:xfrm>
          <a:prstGeom prst="rect">
            <a:avLst/>
          </a:prstGeom>
        </p:spPr>
      </p:pic>
      <p:sp>
        <p:nvSpPr>
          <p:cNvPr id="5" name="TextBox 18"/>
          <p:cNvSpPr txBox="1"/>
          <p:nvPr/>
        </p:nvSpPr>
        <p:spPr>
          <a:xfrm>
            <a:off x="1355090" y="2985135"/>
            <a:ext cx="10093960" cy="2122805"/>
          </a:xfrm>
          <a:prstGeom prst="rect">
            <a:avLst/>
          </a:prstGeom>
          <a:noFill/>
        </p:spPr>
        <p:txBody>
          <a:bodyPr wrap="square" rtlCol="0">
            <a:spAutoFit/>
          </a:bodyPr>
          <a:lstStyle/>
          <a:p>
            <a:pPr marL="0" marR="0" indent="250825" algn="just">
              <a:lnSpc>
                <a:spcPct val="110000"/>
              </a:lnSpc>
              <a:spcBef>
                <a:spcPts val="0"/>
              </a:spcBef>
              <a:spcAft>
                <a:spcPts val="0"/>
              </a:spcAft>
            </a:pPr>
            <a:r>
              <a:rPr lang="en-US" sz="4000" dirty="0">
                <a:solidFill>
                  <a:srgbClr val="000000"/>
                </a:solidFill>
                <a:latin typeface="Calibri" panose="020F0502020204030204" charset="0"/>
              </a:rPr>
              <a:t>Trước mặt Minh, đầm sen rộng mênh mông. Những bông sen trắng, sen hồng khẽ đu đưa nổi bật trên nền lá xanh mượt.</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10" grpId="0" bldLvl="0" animBg="1"/>
      <p:bldP spid="10" grpId="1" animBg="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76860" y="215265"/>
            <a:ext cx="11555095" cy="6424930"/>
            <a:chOff x="76504" y="514663"/>
            <a:chExt cx="7485060" cy="5687287"/>
          </a:xfrm>
          <a:solidFill>
            <a:schemeClr val="bg1"/>
          </a:solidFill>
        </p:grpSpPr>
        <p:sp>
          <p:nvSpPr>
            <p:cNvPr id="7"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9966960" y="0"/>
            <a:ext cx="2225040" cy="2656840"/>
          </a:xfrm>
          <a:prstGeom prst="rect">
            <a:avLst/>
          </a:prstGeom>
        </p:spPr>
      </p:pic>
      <p:grpSp>
        <p:nvGrpSpPr>
          <p:cNvPr id="4" name="Group 3"/>
          <p:cNvGrpSpPr/>
          <p:nvPr/>
        </p:nvGrpSpPr>
        <p:grpSpPr>
          <a:xfrm>
            <a:off x="639445" y="1664970"/>
            <a:ext cx="8530590" cy="882650"/>
            <a:chOff x="1141" y="3965"/>
            <a:chExt cx="13434" cy="1390"/>
          </a:xfrm>
        </p:grpSpPr>
        <p:sp>
          <p:nvSpPr>
            <p:cNvPr id="11" name="剪去对角的矩形 10"/>
            <p:cNvSpPr/>
            <p:nvPr/>
          </p:nvSpPr>
          <p:spPr>
            <a:xfrm rot="16200000">
              <a:off x="7573" y="-1647"/>
              <a:ext cx="1390" cy="12614"/>
            </a:xfrm>
            <a:prstGeom prst="snip2DiagRect">
              <a:avLst/>
            </a:prstGeom>
            <a:solidFill>
              <a:schemeClr val="accent6">
                <a:lumMod val="20000"/>
                <a:lumOff val="80000"/>
              </a:schemeClr>
            </a:solidFill>
            <a:ln w="25400">
              <a:solidFill>
                <a:srgbClr val="2A7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4"/>
            <p:cNvSpPr txBox="1"/>
            <p:nvPr/>
          </p:nvSpPr>
          <p:spPr>
            <a:xfrm>
              <a:off x="2512" y="4177"/>
              <a:ext cx="11588"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Mẹ con bác Tâm hái sen như thế nào?</a:t>
              </a:r>
            </a:p>
          </p:txBody>
        </p:sp>
        <p:grpSp>
          <p:nvGrpSpPr>
            <p:cNvPr id="25" name="Group 24"/>
            <p:cNvGrpSpPr/>
            <p:nvPr/>
          </p:nvGrpSpPr>
          <p:grpSpPr>
            <a:xfrm>
              <a:off x="1141" y="4095"/>
              <a:ext cx="1269" cy="1180"/>
              <a:chOff x="1696" y="2762"/>
              <a:chExt cx="1269" cy="1180"/>
            </a:xfrm>
          </p:grpSpPr>
          <p:pic>
            <p:nvPicPr>
              <p:cNvPr id="2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24"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3</a:t>
                </a:r>
              </a:p>
            </p:txBody>
          </p:sp>
        </p:grpSp>
      </p:grpSp>
      <p:sp>
        <p:nvSpPr>
          <p:cNvPr id="10" name="Rectangles 9"/>
          <p:cNvSpPr/>
          <p:nvPr/>
        </p:nvSpPr>
        <p:spPr>
          <a:xfrm>
            <a:off x="4896485" y="3567430"/>
            <a:ext cx="6221095" cy="6127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p:nvPr/>
        </p:nvPicPr>
        <p:blipFill>
          <a:blip r:embed="rId6"/>
          <a:srcRect l="68349" t="1699" r="2548" b="68654"/>
          <a:stretch>
            <a:fillRect/>
          </a:stretch>
        </p:blipFill>
        <p:spPr>
          <a:xfrm>
            <a:off x="632460" y="2921000"/>
            <a:ext cx="617220" cy="602615"/>
          </a:xfrm>
          <a:prstGeom prst="ellipse">
            <a:avLst/>
          </a:prstGeom>
          <a:noFill/>
          <a:ln w="9525">
            <a:noFill/>
          </a:ln>
        </p:spPr>
      </p:pic>
      <p:sp>
        <p:nvSpPr>
          <p:cNvPr id="12" name="Rectangles 11"/>
          <p:cNvSpPr/>
          <p:nvPr/>
        </p:nvSpPr>
        <p:spPr>
          <a:xfrm>
            <a:off x="1374775" y="4244340"/>
            <a:ext cx="9742805" cy="6127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s 14"/>
          <p:cNvSpPr/>
          <p:nvPr/>
        </p:nvSpPr>
        <p:spPr>
          <a:xfrm>
            <a:off x="1374775" y="4921250"/>
            <a:ext cx="6811010" cy="6127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Picture13"/>
          <p:cNvPicPr>
            <a:picLocks noChangeAspect="1"/>
          </p:cNvPicPr>
          <p:nvPr/>
        </p:nvPicPr>
        <p:blipFill>
          <a:blip r:embed="rId7"/>
          <a:stretch>
            <a:fillRect/>
          </a:stretch>
        </p:blipFill>
        <p:spPr>
          <a:xfrm>
            <a:off x="0" y="454660"/>
            <a:ext cx="3694430" cy="1017905"/>
          </a:xfrm>
          <a:prstGeom prst="rect">
            <a:avLst/>
          </a:prstGeom>
        </p:spPr>
      </p:pic>
      <p:sp>
        <p:nvSpPr>
          <p:cNvPr id="6" name="TextBox 18"/>
          <p:cNvSpPr txBox="1"/>
          <p:nvPr/>
        </p:nvSpPr>
        <p:spPr>
          <a:xfrm>
            <a:off x="1374775" y="2766060"/>
            <a:ext cx="9956800" cy="2799715"/>
          </a:xfrm>
          <a:prstGeom prst="rect">
            <a:avLst/>
          </a:prstGeom>
          <a:noFill/>
        </p:spPr>
        <p:txBody>
          <a:bodyPr wrap="square" rtlCol="0">
            <a:spAutoFit/>
          </a:bodyPr>
          <a:lstStyle/>
          <a:p>
            <a:pPr marL="0" marR="0" indent="250825" algn="l">
              <a:lnSpc>
                <a:spcPct val="110000"/>
              </a:lnSpc>
              <a:spcBef>
                <a:spcPts val="0"/>
              </a:spcBef>
              <a:spcAft>
                <a:spcPts val="0"/>
              </a:spcAft>
            </a:pPr>
            <a:r>
              <a:rPr lang="en-US" sz="4000" dirty="0">
                <a:solidFill>
                  <a:srgbClr val="000000"/>
                </a:solidFill>
                <a:latin typeface="Calibri" panose="020F0502020204030204" charset="0"/>
              </a:rPr>
              <a:t>Giữa đầm, mẹ con bác Tâm đang bơi chiếc mủng đi hái sen. Bác cẩn thận ngắt từng bông, bó thành từng bó, bọc bên ngoài một chiếc lá, rồi để nhè nhẹ vào lòng thuyền.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anim calcmode="lin" valueType="num">
                                      <p:cBhvr>
                                        <p:cTn id="13" dur="500" fill="hold"/>
                                        <p:tgtEl>
                                          <p:spTgt spid="100"/>
                                        </p:tgtEl>
                                        <p:attrNameLst>
                                          <p:attrName>ppt_x</p:attrName>
                                        </p:attrNameLst>
                                      </p:cBhvr>
                                      <p:tavLst>
                                        <p:tav tm="0">
                                          <p:val>
                                            <p:strVal val="#ppt_x"/>
                                          </p:val>
                                        </p:tav>
                                        <p:tav tm="100000">
                                          <p:val>
                                            <p:strVal val="#ppt_x"/>
                                          </p:val>
                                        </p:tav>
                                      </p:tavLst>
                                    </p:anim>
                                    <p:anim calcmode="lin" valueType="num">
                                      <p:cBhvr>
                                        <p:cTn id="14"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2" grpId="0" bldLvl="0" animBg="1"/>
      <p:bldP spid="12" grpId="1" animBg="1"/>
      <p:bldP spid="15" grpId="0" bldLvl="0" animBg="1"/>
      <p:bldP spid="15" grpId="1" animBg="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76860" y="215265"/>
            <a:ext cx="11555095" cy="6424930"/>
            <a:chOff x="76504" y="514663"/>
            <a:chExt cx="7485060" cy="5687287"/>
          </a:xfrm>
          <a:solidFill>
            <a:schemeClr val="bg1"/>
          </a:solidFill>
        </p:grpSpPr>
        <p:sp>
          <p:nvSpPr>
            <p:cNvPr id="7"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9966960" y="0"/>
            <a:ext cx="2225040" cy="2656840"/>
          </a:xfrm>
          <a:prstGeom prst="rect">
            <a:avLst/>
          </a:prstGeom>
        </p:spPr>
      </p:pic>
      <p:grpSp>
        <p:nvGrpSpPr>
          <p:cNvPr id="4" name="Group 3"/>
          <p:cNvGrpSpPr/>
          <p:nvPr/>
        </p:nvGrpSpPr>
        <p:grpSpPr>
          <a:xfrm>
            <a:off x="639445" y="1664970"/>
            <a:ext cx="7123430" cy="882650"/>
            <a:chOff x="1141" y="3965"/>
            <a:chExt cx="11218" cy="1390"/>
          </a:xfrm>
        </p:grpSpPr>
        <p:sp>
          <p:nvSpPr>
            <p:cNvPr id="11" name="剪去对角的矩形 10"/>
            <p:cNvSpPr/>
            <p:nvPr/>
          </p:nvSpPr>
          <p:spPr>
            <a:xfrm rot="16200000">
              <a:off x="6465" y="-539"/>
              <a:ext cx="1390" cy="10398"/>
            </a:xfrm>
            <a:prstGeom prst="snip2DiagRect">
              <a:avLst/>
            </a:prstGeom>
            <a:solidFill>
              <a:schemeClr val="accent6">
                <a:lumMod val="20000"/>
                <a:lumOff val="80000"/>
              </a:schemeClr>
            </a:solidFill>
            <a:ln w="25400">
              <a:solidFill>
                <a:srgbClr val="2A7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4"/>
            <p:cNvSpPr txBox="1"/>
            <p:nvPr/>
          </p:nvSpPr>
          <p:spPr>
            <a:xfrm>
              <a:off x="2512" y="4177"/>
              <a:ext cx="9614"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Em thích hình ảnh nào? Vì sao?</a:t>
              </a:r>
            </a:p>
          </p:txBody>
        </p:sp>
        <p:grpSp>
          <p:nvGrpSpPr>
            <p:cNvPr id="25" name="Group 24"/>
            <p:cNvGrpSpPr/>
            <p:nvPr/>
          </p:nvGrpSpPr>
          <p:grpSpPr>
            <a:xfrm>
              <a:off x="1141" y="4095"/>
              <a:ext cx="1269" cy="1180"/>
              <a:chOff x="1696" y="2762"/>
              <a:chExt cx="1269" cy="1180"/>
            </a:xfrm>
          </p:grpSpPr>
          <p:pic>
            <p:nvPicPr>
              <p:cNvPr id="2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24"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4</a:t>
                </a:r>
              </a:p>
            </p:txBody>
          </p:sp>
        </p:gr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693" b="89775" l="1956" r="94933">
                        <a14:foregroundMark x1="29689" y1="25303" x2="40711" y2="29116"/>
                        <a14:foregroundMark x1="40711" y1="29116" x2="42400" y2="33102"/>
                        <a14:foregroundMark x1="43733" y1="31889" x2="38222" y2="25130"/>
                        <a14:foregroundMark x1="38222" y1="25130" x2="10489" y2="23397"/>
                        <a14:foregroundMark x1="10489" y1="23397" x2="3911" y2="28076"/>
                        <a14:foregroundMark x1="3911" y1="28076" x2="2287" y2="31730"/>
                        <a14:foregroundMark x1="2700" y1="71233" x2="13511" y2="91508"/>
                        <a14:foregroundMark x1="13511" y1="91508" x2="56000" y2="95494"/>
                        <a14:foregroundMark x1="56000" y1="95494" x2="80622" y2="88562"/>
                        <a14:foregroundMark x1="80622" y1="88562" x2="82904" y2="86279"/>
                        <a14:foregroundMark x1="89193" y1="75576" x2="97333" y2="47660"/>
                        <a14:foregroundMark x1="97333" y1="47660" x2="98400" y2="25650"/>
                        <a14:foregroundMark x1="90945" y1="2488" x2="65333" y2="5893"/>
                        <a14:foregroundMark x1="57257" y1="22624" x2="53956" y2="29463"/>
                        <a14:foregroundMark x1="65333" y1="5893" x2="60980" y2="14912"/>
                        <a14:foregroundMark x1="53956" y1="29463" x2="40533" y2="30156"/>
                        <a14:foregroundMark x1="91438" y1="23834" x2="92178" y2="56153"/>
                        <a14:foregroundMark x1="91078" y1="8081" x2="91384" y2="21446"/>
                        <a14:foregroundMark x1="90951" y1="2504" x2="90959" y2="2857"/>
                        <a14:foregroundMark x1="94762" y1="23834" x2="94933" y2="32062"/>
                        <a14:foregroundMark x1="94933" y1="32062" x2="95111" y2="33102"/>
                        <a14:foregroundMark x1="2879" y1="47645" x2="8089" y2="51473"/>
                        <a14:foregroundMark x1="2933" y1="55979" x2="7644" y2="59965"/>
                        <a14:foregroundMark x1="61867" y1="9185" x2="66311" y2="5373"/>
                        <a14:foregroundMark x1="62578" y1="7972" x2="66044" y2="693"/>
                        <a14:backgroundMark x1="96444" y1="7279" x2="97333" y2="12825"/>
                        <a14:backgroundMark x1="96000" y1="10745" x2="97689" y2="15078"/>
                        <a14:backgroundMark x1="84622" y1="80069" x2="85689" y2="91334"/>
                        <a14:backgroundMark x1="84533" y1="79723" x2="94044" y2="78683"/>
                        <a14:backgroundMark x1="94044" y1="78683" x2="94133" y2="78683"/>
                        <a14:backgroundMark x1="1244" y1="31196" x2="622" y2="35702"/>
                        <a14:backgroundMark x1="711" y1="34489" x2="356" y2="81282"/>
                        <a14:backgroundMark x1="356" y1="81282" x2="356" y2="81456"/>
                        <a14:backgroundMark x1="62222" y1="18371" x2="62222" y2="18371"/>
                        <a14:backgroundMark x1="58133" y1="18891" x2="62311" y2="18371"/>
                        <a14:backgroundMark x1="62400" y1="19237" x2="71467" y2="15945"/>
                        <a14:backgroundMark x1="71467" y1="15945" x2="75556" y2="16464"/>
                        <a14:backgroundMark x1="92889" y1="3120" x2="93956" y2="13692"/>
                        <a14:backgroundMark x1="93956" y1="13692" x2="94844" y2="16811"/>
                        <a14:backgroundMark x1="91822" y1="20104" x2="99556" y2="20104"/>
                        <a14:backgroundMark x1="97156" y1="17851" x2="97778" y2="20451"/>
                        <a14:backgroundMark x1="97156" y1="15425" x2="97244" y2="18198"/>
                        <a14:backgroundMark x1="97956" y1="20624" x2="98667" y2="25303"/>
                        <a14:backgroundMark x1="92178" y1="1906" x2="90756" y2="1906"/>
                        <a14:backgroundMark x1="92089" y1="2080" x2="91822" y2="1733"/>
                        <a14:backgroundMark x1="92978" y1="2080" x2="93156" y2="3813"/>
                      </a14:backgroundRemoval>
                    </a14:imgEffect>
                  </a14:imgLayer>
                </a14:imgProps>
              </a:ext>
            </a:extLst>
          </a:blip>
          <a:stretch>
            <a:fillRect/>
          </a:stretch>
        </p:blipFill>
        <p:spPr>
          <a:xfrm>
            <a:off x="2576195" y="2675890"/>
            <a:ext cx="7142480" cy="3662045"/>
          </a:xfrm>
          <a:prstGeom prst="rect">
            <a:avLst/>
          </a:prstGeom>
        </p:spPr>
      </p:pic>
      <p:pic>
        <p:nvPicPr>
          <p:cNvPr id="29" name="Picture 28" descr="Picture13"/>
          <p:cNvPicPr>
            <a:picLocks noChangeAspect="1"/>
          </p:cNvPicPr>
          <p:nvPr/>
        </p:nvPicPr>
        <p:blipFill>
          <a:blip r:embed="rId8"/>
          <a:stretch>
            <a:fillRect/>
          </a:stretch>
        </p:blipFill>
        <p:spPr>
          <a:xfrm>
            <a:off x="0" y="454660"/>
            <a:ext cx="3694430" cy="10179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7744460" y="0"/>
            <a:ext cx="4447540" cy="5310505"/>
          </a:xfrm>
          <a:prstGeom prst="rect">
            <a:avLst/>
          </a:prstGeom>
        </p:spPr>
      </p:pic>
      <p:grpSp>
        <p:nvGrpSpPr>
          <p:cNvPr id="16" name="Group 15"/>
          <p:cNvGrpSpPr/>
          <p:nvPr/>
        </p:nvGrpSpPr>
        <p:grpSpPr>
          <a:xfrm>
            <a:off x="891540" y="610235"/>
            <a:ext cx="7671435" cy="974725"/>
            <a:chOff x="854" y="794"/>
            <a:chExt cx="12081" cy="1535"/>
          </a:xfrm>
        </p:grpSpPr>
        <p:grpSp>
          <p:nvGrpSpPr>
            <p:cNvPr id="4" name="Group 3"/>
            <p:cNvGrpSpPr/>
            <p:nvPr/>
          </p:nvGrpSpPr>
          <p:grpSpPr>
            <a:xfrm>
              <a:off x="854" y="794"/>
              <a:ext cx="12081" cy="1535"/>
              <a:chOff x="76504" y="514663"/>
              <a:chExt cx="7485060" cy="5687287"/>
            </a:xfrm>
            <a:solidFill>
              <a:schemeClr val="bg1"/>
            </a:solidFill>
          </p:grpSpPr>
          <p:sp>
            <p:nvSpPr>
              <p:cNvPr id="5"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5" name="TextBox 4"/>
            <p:cNvSpPr txBox="1"/>
            <p:nvPr/>
          </p:nvSpPr>
          <p:spPr>
            <a:xfrm>
              <a:off x="1345" y="927"/>
              <a:ext cx="11166" cy="1210"/>
            </a:xfrm>
            <a:prstGeom prst="rect">
              <a:avLst/>
            </a:prstGeom>
            <a:noFill/>
          </p:spPr>
          <p:txBody>
            <a:bodyPr wrap="square" rtlCol="0">
              <a:spAutoFit/>
            </a:bodyPr>
            <a:lstStyle/>
            <a:p>
              <a:pPr algn="l">
                <a:lnSpc>
                  <a:spcPct val="110000"/>
                </a:lnSpc>
              </a:pPr>
              <a:r>
                <a:rPr lang="en-US" sz="4000" b="1" dirty="0">
                  <a:latin typeface="Calibri" panose="020F0502020204030204" charset="0"/>
                  <a:cs typeface="Calibri" panose="020F0502020204030204" charset="0"/>
                </a:rPr>
                <a:t>Nội dung chính của bài đọc là gì?</a:t>
              </a:r>
            </a:p>
          </p:txBody>
        </p:sp>
      </p:gr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l="19299" t="21092" r="20208" b="18711"/>
          <a:stretch>
            <a:fillRect/>
          </a:stretch>
        </p:blipFill>
        <p:spPr>
          <a:xfrm>
            <a:off x="0" y="374015"/>
            <a:ext cx="1094105" cy="1089025"/>
          </a:xfrm>
          <a:prstGeom prst="rect">
            <a:avLst/>
          </a:prstGeom>
        </p:spPr>
      </p:pic>
      <p:grpSp>
        <p:nvGrpSpPr>
          <p:cNvPr id="46" name="Group 45"/>
          <p:cNvGrpSpPr/>
          <p:nvPr/>
        </p:nvGrpSpPr>
        <p:grpSpPr>
          <a:xfrm>
            <a:off x="648970" y="3204210"/>
            <a:ext cx="7305040" cy="3258820"/>
            <a:chOff x="1022" y="5046"/>
            <a:chExt cx="11504" cy="5132"/>
          </a:xfrm>
        </p:grpSpPr>
        <p:grpSp>
          <p:nvGrpSpPr>
            <p:cNvPr id="29" name="Google Shape;2414;p58"/>
            <p:cNvGrpSpPr/>
            <p:nvPr/>
          </p:nvGrpSpPr>
          <p:grpSpPr>
            <a:xfrm>
              <a:off x="1022" y="5046"/>
              <a:ext cx="11504" cy="5133"/>
              <a:chOff x="1415559" y="89839"/>
              <a:chExt cx="7304793" cy="5001030"/>
            </a:xfrm>
          </p:grpSpPr>
          <p:sp>
            <p:nvSpPr>
              <p:cNvPr id="41" name="Google Shape;2415;p58"/>
              <p:cNvSpPr/>
              <p:nvPr/>
            </p:nvSpPr>
            <p:spPr>
              <a:xfrm>
                <a:off x="1467500" y="589000"/>
                <a:ext cx="7252852" cy="4014495"/>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FFF"/>
              </a:solidFill>
              <a:ln>
                <a:noFill/>
              </a:ln>
              <a:effectLst>
                <a:outerShdw blurRad="42863" dist="19050" dir="1932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16;p58"/>
              <p:cNvSpPr/>
              <p:nvPr/>
            </p:nvSpPr>
            <p:spPr>
              <a:xfrm rot="13717362">
                <a:off x="847177" y="4263573"/>
                <a:ext cx="1395678" cy="258914"/>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17;p58"/>
              <p:cNvSpPr/>
              <p:nvPr/>
            </p:nvSpPr>
            <p:spPr>
              <a:xfrm rot="13717362">
                <a:off x="7886308" y="655919"/>
                <a:ext cx="1395679" cy="263519"/>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4" name="TextBox 4"/>
            <p:cNvSpPr txBox="1"/>
            <p:nvPr/>
          </p:nvSpPr>
          <p:spPr>
            <a:xfrm>
              <a:off x="1232" y="6108"/>
              <a:ext cx="11166" cy="3021"/>
            </a:xfrm>
            <a:prstGeom prst="rect">
              <a:avLst/>
            </a:prstGeom>
            <a:noFill/>
          </p:spPr>
          <p:txBody>
            <a:bodyPr wrap="square" rtlCol="0">
              <a:spAutoFit/>
            </a:bodyPr>
            <a:lstStyle/>
            <a:p>
              <a:pPr algn="ctr">
                <a:lnSpc>
                  <a:spcPct val="110000"/>
                </a:lnSpc>
              </a:pPr>
              <a:r>
                <a:rPr lang="en-US" sz="5400" b="1" dirty="0">
                  <a:solidFill>
                    <a:srgbClr val="FF0000"/>
                  </a:solidFill>
                  <a:latin typeface="Calibri" panose="020F0502020204030204" charset="0"/>
                  <a:cs typeface="Calibri" panose="020F0502020204030204" charset="0"/>
                </a:rPr>
                <a:t>Vẻ đẹp của đầm sen và </a:t>
              </a:r>
            </a:p>
            <a:p>
              <a:pPr algn="ctr">
                <a:lnSpc>
                  <a:spcPct val="110000"/>
                </a:lnSpc>
              </a:pPr>
              <a:r>
                <a:rPr lang="en-US" sz="5400" b="1" dirty="0">
                  <a:solidFill>
                    <a:srgbClr val="FF0000"/>
                  </a:solidFill>
                  <a:latin typeface="Calibri" panose="020F0502020204030204" charset="0"/>
                  <a:cs typeface="Calibri" panose="020F0502020204030204" charset="0"/>
                </a:rPr>
                <a:t>hoạt động hái sen.</a:t>
              </a:r>
            </a:p>
          </p:txBody>
        </p:sp>
      </p:grpSp>
      <p:pic>
        <p:nvPicPr>
          <p:cNvPr id="45" name="Picture 44" descr="Picture3"/>
          <p:cNvPicPr>
            <a:picLocks noChangeAspect="1"/>
          </p:cNvPicPr>
          <p:nvPr/>
        </p:nvPicPr>
        <p:blipFill>
          <a:blip r:embed="rId6"/>
          <a:stretch>
            <a:fillRect/>
          </a:stretch>
        </p:blipFill>
        <p:spPr>
          <a:xfrm rot="3600000">
            <a:off x="7646670" y="5723890"/>
            <a:ext cx="534035" cy="569595"/>
          </a:xfrm>
          <a:prstGeom prst="rect">
            <a:avLst/>
          </a:prstGeom>
        </p:spPr>
      </p:pic>
      <p:pic>
        <p:nvPicPr>
          <p:cNvPr id="11" name="Picture 10" descr="Picture3"/>
          <p:cNvPicPr>
            <a:picLocks noChangeAspect="1"/>
          </p:cNvPicPr>
          <p:nvPr/>
        </p:nvPicPr>
        <p:blipFill>
          <a:blip r:embed="rId6"/>
          <a:stretch>
            <a:fillRect/>
          </a:stretch>
        </p:blipFill>
        <p:spPr>
          <a:xfrm rot="780000">
            <a:off x="323850" y="3180715"/>
            <a:ext cx="640715" cy="68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ppt_x</p:attrName>
                                        </p:attrNameLst>
                                      </p:cBhvr>
                                      <p:tavLst>
                                        <p:tav tm="0">
                                          <p:val>
                                            <p:strVal val="#ppt_x-#ppt_w*1.125000"/>
                                          </p:val>
                                        </p:tav>
                                        <p:tav tm="100000">
                                          <p:val>
                                            <p:strVal val="#ppt_x"/>
                                          </p:val>
                                        </p:tav>
                                      </p:tavLst>
                                    </p:anim>
                                    <p:animEffect transition="in" filter="wipe(righ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900" decel="100000" fill="hold"/>
                                        <p:tgtEl>
                                          <p:spTgt spid="4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7744460" y="0"/>
            <a:ext cx="4447540" cy="5310505"/>
          </a:xfrm>
          <a:prstGeom prst="rect">
            <a:avLst/>
          </a:prstGeom>
        </p:spPr>
      </p:pic>
      <p:grpSp>
        <p:nvGrpSpPr>
          <p:cNvPr id="16" name="Group 15"/>
          <p:cNvGrpSpPr/>
          <p:nvPr/>
        </p:nvGrpSpPr>
        <p:grpSpPr>
          <a:xfrm>
            <a:off x="902335" y="498475"/>
            <a:ext cx="7671435" cy="1612021"/>
            <a:chOff x="854" y="794"/>
            <a:chExt cx="12081" cy="1535"/>
          </a:xfrm>
        </p:grpSpPr>
        <p:grpSp>
          <p:nvGrpSpPr>
            <p:cNvPr id="4" name="Group 3"/>
            <p:cNvGrpSpPr/>
            <p:nvPr/>
          </p:nvGrpSpPr>
          <p:grpSpPr>
            <a:xfrm>
              <a:off x="854" y="794"/>
              <a:ext cx="12081" cy="1535"/>
              <a:chOff x="76504" y="514663"/>
              <a:chExt cx="7485060" cy="5687287"/>
            </a:xfrm>
            <a:solidFill>
              <a:schemeClr val="bg1"/>
            </a:solidFill>
          </p:grpSpPr>
          <p:sp>
            <p:nvSpPr>
              <p:cNvPr id="5"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5" name="TextBox 4"/>
            <p:cNvSpPr txBox="1"/>
            <p:nvPr/>
          </p:nvSpPr>
          <p:spPr>
            <a:xfrm>
              <a:off x="1329" y="844"/>
              <a:ext cx="11606" cy="1376"/>
            </a:xfrm>
            <a:prstGeom prst="rect">
              <a:avLst/>
            </a:prstGeom>
            <a:noFill/>
          </p:spPr>
          <p:txBody>
            <a:bodyPr wrap="square" rtlCol="0">
              <a:spAutoFit/>
            </a:bodyPr>
            <a:lstStyle/>
            <a:p>
              <a:pPr algn="l">
                <a:lnSpc>
                  <a:spcPct val="110000"/>
                </a:lnSpc>
              </a:pPr>
              <a:r>
                <a:rPr lang="en-US" sz="4000" b="1" dirty="0">
                  <a:latin typeface="Calibri" panose="020F0502020204030204" charset="0"/>
                  <a:cs typeface="Calibri" panose="020F0502020204030204" charset="0"/>
                </a:rPr>
                <a:t>Qua bài đọc “Đầm sen”, em rút ra được bài học gì cho bản thân?</a:t>
              </a:r>
            </a:p>
          </p:txBody>
        </p:sp>
      </p:gr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l="19299" t="21092" r="20208" b="18711"/>
          <a:stretch>
            <a:fillRect/>
          </a:stretch>
        </p:blipFill>
        <p:spPr>
          <a:xfrm>
            <a:off x="0" y="374015"/>
            <a:ext cx="1094105" cy="1089025"/>
          </a:xfrm>
          <a:prstGeom prst="rect">
            <a:avLst/>
          </a:prstGeom>
        </p:spPr>
      </p:pic>
      <p:grpSp>
        <p:nvGrpSpPr>
          <p:cNvPr id="7" name="Group 6"/>
          <p:cNvGrpSpPr/>
          <p:nvPr/>
        </p:nvGrpSpPr>
        <p:grpSpPr>
          <a:xfrm>
            <a:off x="111760" y="3727450"/>
            <a:ext cx="8375650" cy="2933065"/>
            <a:chOff x="510" y="5678"/>
            <a:chExt cx="13190" cy="4619"/>
          </a:xfrm>
        </p:grpSpPr>
        <p:grpSp>
          <p:nvGrpSpPr>
            <p:cNvPr id="3" name="Group 2"/>
            <p:cNvGrpSpPr/>
            <p:nvPr/>
          </p:nvGrpSpPr>
          <p:grpSpPr>
            <a:xfrm>
              <a:off x="510" y="5678"/>
              <a:ext cx="13190" cy="4619"/>
              <a:chOff x="510" y="5009"/>
              <a:chExt cx="12016" cy="3537"/>
            </a:xfrm>
          </p:grpSpPr>
          <p:grpSp>
            <p:nvGrpSpPr>
              <p:cNvPr id="29" name="Google Shape;2414;p58"/>
              <p:cNvGrpSpPr/>
              <p:nvPr/>
            </p:nvGrpSpPr>
            <p:grpSpPr>
              <a:xfrm>
                <a:off x="1022" y="5046"/>
                <a:ext cx="11504" cy="3500"/>
                <a:chOff x="1415559" y="89839"/>
                <a:chExt cx="7304793" cy="5001030"/>
              </a:xfrm>
            </p:grpSpPr>
            <p:sp>
              <p:nvSpPr>
                <p:cNvPr id="41" name="Google Shape;2415;p58"/>
                <p:cNvSpPr/>
                <p:nvPr/>
              </p:nvSpPr>
              <p:spPr>
                <a:xfrm>
                  <a:off x="1467500" y="589000"/>
                  <a:ext cx="7252852" cy="4014495"/>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FFF"/>
                </a:solidFill>
                <a:ln>
                  <a:noFill/>
                </a:ln>
                <a:effectLst>
                  <a:outerShdw blurRad="42863" dist="19050" dir="1932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16;p58"/>
                <p:cNvSpPr/>
                <p:nvPr/>
              </p:nvSpPr>
              <p:spPr>
                <a:xfrm rot="13717362">
                  <a:off x="847177" y="4263573"/>
                  <a:ext cx="1395678" cy="258914"/>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17;p58"/>
                <p:cNvSpPr/>
                <p:nvPr/>
              </p:nvSpPr>
              <p:spPr>
                <a:xfrm rot="13717362">
                  <a:off x="7886308" y="655919"/>
                  <a:ext cx="1395679" cy="263519"/>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1" name="Picture 10" descr="Picture3"/>
              <p:cNvPicPr>
                <a:picLocks noChangeAspect="1"/>
              </p:cNvPicPr>
              <p:nvPr/>
            </p:nvPicPr>
            <p:blipFill>
              <a:blip r:embed="rId6"/>
              <a:stretch>
                <a:fillRect/>
              </a:stretch>
            </p:blipFill>
            <p:spPr>
              <a:xfrm rot="780000">
                <a:off x="510" y="5009"/>
                <a:ext cx="1009" cy="1076"/>
              </a:xfrm>
              <a:prstGeom prst="rect">
                <a:avLst/>
              </a:prstGeom>
            </p:spPr>
          </p:pic>
        </p:grpSp>
        <p:sp>
          <p:nvSpPr>
            <p:cNvPr id="44" name="TextBox 4"/>
            <p:cNvSpPr txBox="1"/>
            <p:nvPr/>
          </p:nvSpPr>
          <p:spPr>
            <a:xfrm>
              <a:off x="1491" y="6599"/>
              <a:ext cx="11982" cy="2276"/>
            </a:xfrm>
            <a:prstGeom prst="rect">
              <a:avLst/>
            </a:prstGeom>
            <a:noFill/>
          </p:spPr>
          <p:txBody>
            <a:bodyPr wrap="square" rtlCol="0">
              <a:spAutoFit/>
            </a:bodyPr>
            <a:lstStyle/>
            <a:p>
              <a:pPr algn="ctr">
                <a:lnSpc>
                  <a:spcPct val="110000"/>
                </a:lnSpc>
              </a:pPr>
              <a:r>
                <a:rPr lang="en-US" sz="4000" b="1" dirty="0">
                  <a:solidFill>
                    <a:srgbClr val="FF0000"/>
                  </a:solidFill>
                  <a:latin typeface="Calibri" panose="020F0502020204030204" charset="0"/>
                  <a:cs typeface="Calibri" panose="020F0502020204030204" charset="0"/>
                </a:rPr>
                <a:t>Trân trọng yêu quý người lao động, yêu và bảo vệ thiên nhiên tươi đẹp.</a:t>
              </a:r>
            </a:p>
          </p:txBody>
        </p:sp>
      </p:grpSp>
      <p:pic>
        <p:nvPicPr>
          <p:cNvPr id="45" name="Picture 44" descr="Picture3"/>
          <p:cNvPicPr>
            <a:picLocks noChangeAspect="1"/>
          </p:cNvPicPr>
          <p:nvPr/>
        </p:nvPicPr>
        <p:blipFill>
          <a:blip r:embed="rId6"/>
          <a:stretch>
            <a:fillRect/>
          </a:stretch>
        </p:blipFill>
        <p:spPr>
          <a:xfrm rot="3600000">
            <a:off x="8205470" y="5866765"/>
            <a:ext cx="534035" cy="56959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par>
                                <p:cTn id="9" presetID="1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ppt_x</p:attrName>
                                        </p:attrNameLst>
                                      </p:cBhvr>
                                      <p:tavLst>
                                        <p:tav tm="0">
                                          <p:val>
                                            <p:strVal val="#ppt_x-#ppt_w*1.125000"/>
                                          </p:val>
                                        </p:tav>
                                        <p:tav tm="100000">
                                          <p:val>
                                            <p:strVal val="#ppt_x"/>
                                          </p:val>
                                        </p:tav>
                                      </p:tavLst>
                                    </p:anim>
                                    <p:animEffect transition="in" filter="wipe(righ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900" decel="100000" fill="hold"/>
                                        <p:tgtEl>
                                          <p:spTgt spid="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anim calcmode="lin" valueType="num">
                                      <p:cBhvr>
                                        <p:cTn id="24" dur="1000" fill="hold"/>
                                        <p:tgtEl>
                                          <p:spTgt spid="45"/>
                                        </p:tgtEl>
                                        <p:attrNameLst>
                                          <p:attrName>ppt_x</p:attrName>
                                        </p:attrNameLst>
                                      </p:cBhvr>
                                      <p:tavLst>
                                        <p:tav tm="0">
                                          <p:val>
                                            <p:strVal val="#ppt_x"/>
                                          </p:val>
                                        </p:tav>
                                        <p:tav tm="100000">
                                          <p:val>
                                            <p:strVal val="#ppt_x"/>
                                          </p:val>
                                        </p:tav>
                                      </p:tavLst>
                                    </p:anim>
                                    <p:anim calcmode="lin" valueType="num">
                                      <p:cBhvr>
                                        <p:cTn id="25" dur="900" decel="100000" fill="hold"/>
                                        <p:tgtEl>
                                          <p:spTgt spid="4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21577" b="40927"/>
          <a:stretch>
            <a:fillRect/>
          </a:stretch>
        </p:blipFill>
        <p:spPr>
          <a:xfrm>
            <a:off x="0" y="0"/>
            <a:ext cx="12192000" cy="6858000"/>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53849"/>
          <a:stretch>
            <a:fillRect/>
          </a:stretch>
        </p:blipFill>
        <p:spPr>
          <a:xfrm>
            <a:off x="2286216" y="0"/>
            <a:ext cx="9905784" cy="685800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7542" t="20350" r="28329" b="56500"/>
          <a:stretch>
            <a:fillRect/>
          </a:stretch>
        </p:blipFill>
        <p:spPr>
          <a:xfrm>
            <a:off x="6653530" y="3928439"/>
            <a:ext cx="2969457" cy="2336920"/>
          </a:xfrm>
          <a:prstGeom prst="rect">
            <a:avLst/>
          </a:prstGeom>
        </p:spPr>
      </p:pic>
      <p:grpSp>
        <p:nvGrpSpPr>
          <p:cNvPr id="6" name="组合 5"/>
          <p:cNvGrpSpPr/>
          <p:nvPr/>
        </p:nvGrpSpPr>
        <p:grpSpPr>
          <a:xfrm>
            <a:off x="359626" y="539880"/>
            <a:ext cx="8067459" cy="5633344"/>
            <a:chOff x="1143216" y="708790"/>
            <a:chExt cx="8067459" cy="5633344"/>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4191000" y="5275334"/>
              <a:ext cx="2286000" cy="10668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7172325" y="3314610"/>
              <a:ext cx="2038350" cy="1584528"/>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flipV="1">
              <a:off x="1143216" y="708790"/>
              <a:ext cx="2286000" cy="1066800"/>
            </a:xfrm>
            <a:prstGeom prst="rect">
              <a:avLst/>
            </a:prstGeom>
          </p:spPr>
        </p:pic>
      </p:grpSp>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t="12945" b="35704"/>
          <a:stretch>
            <a:fillRect/>
          </a:stretch>
        </p:blipFill>
        <p:spPr>
          <a:xfrm>
            <a:off x="1378847" y="-120"/>
            <a:ext cx="5895598" cy="4541579"/>
          </a:xfrm>
          <a:prstGeom prst="rect">
            <a:avLst/>
          </a:prstGeom>
        </p:spPr>
      </p:pic>
      <p:pic>
        <p:nvPicPr>
          <p:cNvPr id="11" name="Picture 10" descr="Picture17"/>
          <p:cNvPicPr>
            <a:picLocks noChangeAspect="1"/>
          </p:cNvPicPr>
          <p:nvPr/>
        </p:nvPicPr>
        <p:blipFill>
          <a:blip r:embed="rId8"/>
          <a:stretch>
            <a:fillRect/>
          </a:stretch>
        </p:blipFill>
        <p:spPr>
          <a:xfrm>
            <a:off x="666750" y="3428365"/>
            <a:ext cx="6053455" cy="306006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49083" y="1020399"/>
            <a:ext cx="1198245" cy="1014730"/>
            <a:chOff x="2819960" y="3272447"/>
            <a:chExt cx="1198245" cy="1014730"/>
          </a:xfrm>
        </p:grpSpPr>
        <p:sp>
          <p:nvSpPr>
            <p:cNvPr id="4" name="矩形: 圆角 3"/>
            <p:cNvSpPr/>
            <p:nvPr/>
          </p:nvSpPr>
          <p:spPr>
            <a:xfrm>
              <a:off x="2819960" y="3272447"/>
              <a:ext cx="1198245" cy="1014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925370" y="3272447"/>
              <a:ext cx="955040" cy="1014730"/>
            </a:xfrm>
            <a:prstGeom prst="rect">
              <a:avLst/>
            </a:prstGeom>
            <a:noFill/>
          </p:spPr>
          <p:txBody>
            <a:bodyPr vert="horz" wrap="none" rtlCol="0">
              <a:spAutoFit/>
            </a:bodyPr>
            <a:lstStyle/>
            <a:p>
              <a:r>
                <a:rPr lang="en-US" altLang="zh-CN" sz="6000" b="1">
                  <a:solidFill>
                    <a:srgbClr val="0C7392"/>
                  </a:solidFill>
                  <a:latin typeface="Calibri" panose="020F0502020204030204" charset="0"/>
                  <a:ea typeface="字魂57号-创细黑" panose="00000500000000000000" pitchFamily="2" charset="-122"/>
                  <a:cs typeface="Calibri" panose="020F0502020204030204" charset="0"/>
                </a:rPr>
                <a:t>01</a:t>
              </a:r>
            </a:p>
          </p:txBody>
        </p:sp>
      </p:grpSp>
      <p:sp>
        <p:nvSpPr>
          <p:cNvPr id="48" name="Freeform 47"/>
          <p:cNvSpPr/>
          <p:nvPr/>
        </p:nvSpPr>
        <p:spPr>
          <a:xfrm>
            <a:off x="8731250" y="3569970"/>
            <a:ext cx="2094865" cy="2349500"/>
          </a:xfrm>
          <a:custGeom>
            <a:avLst/>
            <a:gdLst>
              <a:gd name="connisteX0" fmla="*/ 730250 w 1968500"/>
              <a:gd name="connsiteY0" fmla="*/ 0 h 2349500"/>
              <a:gd name="connisteX1" fmla="*/ 1746250 w 1968500"/>
              <a:gd name="connsiteY1" fmla="*/ 941705 h 2349500"/>
              <a:gd name="connisteX2" fmla="*/ 1968500 w 1968500"/>
              <a:gd name="connsiteY2" fmla="*/ 952500 h 2349500"/>
              <a:gd name="connisteX3" fmla="*/ 1968500 w 1968500"/>
              <a:gd name="connsiteY3" fmla="*/ 2349500 h 2349500"/>
              <a:gd name="connisteX4" fmla="*/ 381000 w 1968500"/>
              <a:gd name="connsiteY4" fmla="*/ 2349500 h 2349500"/>
              <a:gd name="connisteX5" fmla="*/ 0 w 1968500"/>
              <a:gd name="connsiteY5" fmla="*/ 1460500 h 2349500"/>
              <a:gd name="connisteX6" fmla="*/ 730250 w 1968500"/>
              <a:gd name="connsiteY6" fmla="*/ 0 h 2349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968500" h="2349500">
                <a:moveTo>
                  <a:pt x="730250" y="0"/>
                </a:moveTo>
                <a:lnTo>
                  <a:pt x="1746250" y="941705"/>
                </a:lnTo>
                <a:lnTo>
                  <a:pt x="1968500" y="952500"/>
                </a:lnTo>
                <a:lnTo>
                  <a:pt x="1968500" y="2349500"/>
                </a:lnTo>
                <a:lnTo>
                  <a:pt x="381000" y="2349500"/>
                </a:lnTo>
                <a:lnTo>
                  <a:pt x="0" y="1460500"/>
                </a:lnTo>
                <a:lnTo>
                  <a:pt x="730250" y="0"/>
                </a:lnTo>
                <a:close/>
              </a:path>
            </a:pathLst>
          </a:custGeom>
          <a:solidFill>
            <a:srgbClr val="0C7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icture8"/>
          <p:cNvPicPr>
            <a:picLocks noChangeAspect="1"/>
          </p:cNvPicPr>
          <p:nvPr/>
        </p:nvPicPr>
        <p:blipFill>
          <a:blip r:embed="rId2"/>
          <a:stretch>
            <a:fillRect/>
          </a:stretch>
        </p:blipFill>
        <p:spPr>
          <a:xfrm>
            <a:off x="1644650" y="941070"/>
            <a:ext cx="8248015" cy="334645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6" presetClass="emph" presetSubtype="0" repeatCount="200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8" name="Group 7"/>
          <p:cNvGrpSpPr/>
          <p:nvPr/>
        </p:nvGrpSpPr>
        <p:grpSpPr>
          <a:xfrm>
            <a:off x="361315" y="483870"/>
            <a:ext cx="11469370" cy="6377940"/>
            <a:chOff x="569" y="762"/>
            <a:chExt cx="18062" cy="10044"/>
          </a:xfrm>
        </p:grpSpPr>
        <p:sp>
          <p:nvSpPr>
            <p:cNvPr id="5" name="Rectangles 4"/>
            <p:cNvSpPr/>
            <p:nvPr/>
          </p:nvSpPr>
          <p:spPr>
            <a:xfrm>
              <a:off x="569" y="762"/>
              <a:ext cx="18063" cy="10044"/>
            </a:xfrm>
            <a:prstGeom prst="rect">
              <a:avLst/>
            </a:prstGeom>
            <a:solidFill>
              <a:schemeClr val="bg1">
                <a:alpha val="91000"/>
              </a:schemeClr>
            </a:solidFill>
            <a:ln>
              <a:noFill/>
            </a:ln>
            <a:effectLst>
              <a:glow>
                <a:schemeClr val="accent1">
                  <a:alpha val="40000"/>
                </a:schemeClr>
              </a:glow>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420" y="1529"/>
              <a:ext cx="16263" cy="8555"/>
              <a:chOff x="450696" y="1657931"/>
              <a:chExt cx="10327005" cy="5432610"/>
            </a:xfrm>
          </p:grpSpPr>
          <p:sp>
            <p:nvSpPr>
              <p:cNvPr id="19" name="TextBox 18"/>
              <p:cNvSpPr txBox="1"/>
              <p:nvPr/>
            </p:nvSpPr>
            <p:spPr>
              <a:xfrm>
                <a:off x="450696" y="2216096"/>
                <a:ext cx="10327005" cy="4490085"/>
              </a:xfrm>
              <a:prstGeom prst="rect">
                <a:avLst/>
              </a:prstGeom>
              <a:noFill/>
            </p:spPr>
            <p:txBody>
              <a:bodyPr wrap="square" rtlCol="0">
                <a:spAutoFit/>
              </a:bodyPr>
              <a:lstStyle/>
              <a:p>
                <a:pPr marL="0" marR="0" indent="250825" algn="just">
                  <a:lnSpc>
                    <a:spcPct val="110000"/>
                  </a:lnSpc>
                  <a:spcBef>
                    <a:spcPts val="0"/>
                  </a:spcBef>
                  <a:spcAft>
                    <a:spcPts val="0"/>
                  </a:spcAft>
                </a:pPr>
                <a:r>
                  <a:rPr lang="en-US" sz="2600" dirty="0">
                    <a:solidFill>
                      <a:srgbClr val="000000"/>
                    </a:solidFill>
                    <a:latin typeface="Calibri" panose="020F0502020204030204" charset="0"/>
                  </a:rPr>
                  <a:t>Đi khỏi dốc dê, lối rẽ vào làng, tự nhiên Minh cảm thấy rất khoan khoái, dễ chịu. Minh dừng lại hít một hơi dài. Hương sen thơm mát từ cánh đồng đưa lên làm dịu hẳn cái nóng ngột ngạt của trưa hè.</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Trước mặt Minh, đầm sen rộng mênh mông. Những bông sen trắng, sen hồng khẽ đu đưa nổi bật trên nền lá xanh mượt.</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Giữa đầm, mẹ con bác Tâm đang bơi chiếc mủng đi hái sen. Bác cẩn thận ngắt từng bông, bó thành từng bó, bọc bên ngoài một chiếc lá, rồi để nhè nhẹ vào lòng thuyền.</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Minh chợt nhớ đến ngày giỗ ông năm ngoái. Hôm đó có bà ngoại em sang chơi. Mẹ nấu chè hạt sen, bà ăn tấm tắc khen ngon mãi. </a:t>
                </a:r>
              </a:p>
            </p:txBody>
          </p:sp>
          <p:sp>
            <p:nvSpPr>
              <p:cNvPr id="20" name="TextBox 19"/>
              <p:cNvSpPr txBox="1"/>
              <p:nvPr/>
            </p:nvSpPr>
            <p:spPr>
              <a:xfrm>
                <a:off x="6869568" y="6599051"/>
                <a:ext cx="3604591" cy="49149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600" dirty="0">
                    <a:solidFill>
                      <a:srgbClr val="000000"/>
                    </a:solidFill>
                    <a:latin typeface="Calibri" panose="020F0502020204030204" charset="0"/>
                  </a:rPr>
                  <a:t>Tập đọc lớp 2, 1980</a:t>
                </a:r>
              </a:p>
            </p:txBody>
          </p:sp>
          <p:sp>
            <p:nvSpPr>
              <p:cNvPr id="21" name="TextBox 20"/>
              <p:cNvSpPr txBox="1"/>
              <p:nvPr/>
            </p:nvSpPr>
            <p:spPr>
              <a:xfrm>
                <a:off x="3843132" y="1657931"/>
                <a:ext cx="3604591"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a:solidFill>
                      <a:srgbClr val="FF0000"/>
                    </a:solidFill>
                    <a:latin typeface="Calibri" panose="020F0502020204030204" charset="0"/>
                    <a:cs typeface="Calibri" panose="020F0502020204030204" charset="0"/>
                  </a:rPr>
                  <a:t>Đầm sen</a:t>
                </a:r>
              </a:p>
            </p:txBody>
          </p:sp>
          <p:sp>
            <p:nvSpPr>
              <p:cNvPr id="4" name="TextBox 18"/>
              <p:cNvSpPr txBox="1"/>
              <p:nvPr/>
            </p:nvSpPr>
            <p:spPr>
              <a:xfrm>
                <a:off x="450696" y="2216096"/>
                <a:ext cx="10327005" cy="4490238"/>
              </a:xfrm>
              <a:prstGeom prst="rect">
                <a:avLst/>
              </a:prstGeom>
              <a:noFill/>
            </p:spPr>
            <p:txBody>
              <a:bodyPr wrap="square" rtlCol="0">
                <a:spAutoFit/>
              </a:bodyPr>
              <a:lstStyle/>
              <a:p>
                <a:pPr marL="0" marR="0" indent="250825" algn="just">
                  <a:lnSpc>
                    <a:spcPct val="110000"/>
                  </a:lnSpc>
                  <a:spcBef>
                    <a:spcPts val="0"/>
                  </a:spcBef>
                  <a:spcAft>
                    <a:spcPts val="0"/>
                  </a:spcAft>
                </a:pPr>
                <a:r>
                  <a:rPr lang="en-US" sz="2600" dirty="0">
                    <a:solidFill>
                      <a:srgbClr val="000000"/>
                    </a:solidFill>
                    <a:latin typeface="Calibri" panose="020F0502020204030204" charset="0"/>
                  </a:rPr>
                  <a:t>Đi khỏi dốc đê, lối rẽ vào làng, tự nhiên Minh cảm thấy rất khoan khoái, dễ chịu. Minh dừng lại hít một hơi dài. Hương sen thơm mát từ cánh đồng đưa lên làm dịu hẳn cái nóng ngột ngạt của trưa hè.</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Trước mặt Minh, đầm sen rộng mênh mông. Những bông sen trắng, sen hồng khẽ đu đưa nổi bật trên nền lá xanh mượt.</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Giữa đầm, mẹ con bác Tâm đang bơi chiếc mủng đi hái sen. Bác cẩn thận ngắt từng bông, bó thành từng bó, bọc bên ngoài một chiếc lá, rồi để nhè nhẹ vào lòng thuyền.</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Minh chợt nhớ đến ngày giỗ ông năm ngoái. Hôm đó có bà ngoại em sang chơi. Mẹ nấu chè hạt sen, bà ăn tấm tắc khen ngon mãi. </a:t>
                </a:r>
              </a:p>
            </p:txBody>
          </p:sp>
          <p:sp>
            <p:nvSpPr>
              <p:cNvPr id="7" name="TextBox 20"/>
              <p:cNvSpPr txBox="1"/>
              <p:nvPr/>
            </p:nvSpPr>
            <p:spPr>
              <a:xfrm>
                <a:off x="3843132" y="1657931"/>
                <a:ext cx="3604591"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a:solidFill>
                      <a:srgbClr val="FF0000"/>
                    </a:solidFill>
                    <a:latin typeface="Calibri" panose="020F0502020204030204" charset="0"/>
                    <a:cs typeface="Calibri" panose="020F0502020204030204" charset="0"/>
                  </a:rPr>
                  <a:t>Đầm sen</a:t>
                </a:r>
              </a:p>
            </p:txBody>
          </p:sp>
        </p:gr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7" name="Rectangles 16"/>
          <p:cNvSpPr/>
          <p:nvPr/>
        </p:nvSpPr>
        <p:spPr>
          <a:xfrm>
            <a:off x="185420" y="191770"/>
            <a:ext cx="11797665" cy="6525260"/>
          </a:xfrm>
          <a:prstGeom prst="rect">
            <a:avLst/>
          </a:prstGeom>
          <a:solidFill>
            <a:schemeClr val="bg1">
              <a:alpha val="96000"/>
            </a:schemeClr>
          </a:solidFill>
          <a:ln>
            <a:noFill/>
          </a:ln>
          <a:effectLst>
            <a:glow>
              <a:schemeClr val="accent1">
                <a:alpha val="40000"/>
              </a:schemeClr>
            </a:glow>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693" b="89775" l="1956" r="94933">
                        <a14:foregroundMark x1="29689" y1="25303" x2="40711" y2="29116"/>
                        <a14:foregroundMark x1="40711" y1="29116" x2="42400" y2="33102"/>
                        <a14:foregroundMark x1="43733" y1="31889" x2="38222" y2="25130"/>
                        <a14:foregroundMark x1="38222" y1="25130" x2="10489" y2="23397"/>
                        <a14:foregroundMark x1="10489" y1="23397" x2="3911" y2="28076"/>
                        <a14:foregroundMark x1="3911" y1="28076" x2="2287" y2="31730"/>
                        <a14:foregroundMark x1="2700" y1="71233" x2="13511" y2="91508"/>
                        <a14:foregroundMark x1="13511" y1="91508" x2="56000" y2="95494"/>
                        <a14:foregroundMark x1="56000" y1="95494" x2="80622" y2="88562"/>
                        <a14:foregroundMark x1="80622" y1="88562" x2="82904" y2="86279"/>
                        <a14:foregroundMark x1="89193" y1="75576" x2="97333" y2="47660"/>
                        <a14:foregroundMark x1="97333" y1="47660" x2="98400" y2="25650"/>
                        <a14:foregroundMark x1="90945" y1="2488" x2="65333" y2="5893"/>
                        <a14:foregroundMark x1="57257" y1="22624" x2="53956" y2="29463"/>
                        <a14:foregroundMark x1="65333" y1="5893" x2="60980" y2="14912"/>
                        <a14:foregroundMark x1="53956" y1="29463" x2="40533" y2="30156"/>
                        <a14:foregroundMark x1="91438" y1="23834" x2="92178" y2="56153"/>
                        <a14:foregroundMark x1="91078" y1="8081" x2="91384" y2="21446"/>
                        <a14:foregroundMark x1="90951" y1="2504" x2="90959" y2="2857"/>
                        <a14:foregroundMark x1="94762" y1="23834" x2="94933" y2="32062"/>
                        <a14:foregroundMark x1="94933" y1="32062" x2="95111" y2="33102"/>
                        <a14:foregroundMark x1="2879" y1="47645" x2="8089" y2="51473"/>
                        <a14:foregroundMark x1="2933" y1="55979" x2="7644" y2="59965"/>
                        <a14:foregroundMark x1="61867" y1="9185" x2="66311" y2="5373"/>
                        <a14:foregroundMark x1="62578" y1="7972" x2="66044" y2="693"/>
                        <a14:backgroundMark x1="96444" y1="7279" x2="97333" y2="12825"/>
                        <a14:backgroundMark x1="96000" y1="10745" x2="97689" y2="15078"/>
                        <a14:backgroundMark x1="84622" y1="80069" x2="85689" y2="91334"/>
                        <a14:backgroundMark x1="84533" y1="79723" x2="94044" y2="78683"/>
                        <a14:backgroundMark x1="94044" y1="78683" x2="94133" y2="78683"/>
                        <a14:backgroundMark x1="1244" y1="31196" x2="622" y2="35702"/>
                        <a14:backgroundMark x1="711" y1="34489" x2="356" y2="81282"/>
                        <a14:backgroundMark x1="356" y1="81282" x2="356" y2="81456"/>
                        <a14:backgroundMark x1="62222" y1="18371" x2="62222" y2="18371"/>
                        <a14:backgroundMark x1="58133" y1="18891" x2="62311" y2="18371"/>
                        <a14:backgroundMark x1="62400" y1="19237" x2="71467" y2="15945"/>
                        <a14:backgroundMark x1="71467" y1="15945" x2="75556" y2="16464"/>
                        <a14:backgroundMark x1="92889" y1="3120" x2="93956" y2="13692"/>
                        <a14:backgroundMark x1="93956" y1="13692" x2="94844" y2="16811"/>
                        <a14:backgroundMark x1="91822" y1="20104" x2="99556" y2="20104"/>
                        <a14:backgroundMark x1="97156" y1="17851" x2="97778" y2="20451"/>
                        <a14:backgroundMark x1="97156" y1="15425" x2="97244" y2="18198"/>
                        <a14:backgroundMark x1="97956" y1="20624" x2="98667" y2="25303"/>
                        <a14:backgroundMark x1="92178" y1="1906" x2="90756" y2="1906"/>
                        <a14:backgroundMark x1="92089" y1="2080" x2="91822" y2="1733"/>
                        <a14:backgroundMark x1="92978" y1="2080" x2="93156" y2="3813"/>
                      </a14:backgroundRemoval>
                    </a14:imgEffect>
                  </a14:imgLayer>
                </a14:imgProps>
              </a:ext>
            </a:extLst>
          </a:blip>
          <a:stretch>
            <a:fillRect/>
          </a:stretch>
        </p:blipFill>
        <p:spPr>
          <a:xfrm>
            <a:off x="2896870" y="2826385"/>
            <a:ext cx="6398895" cy="3281680"/>
          </a:xfrm>
          <a:prstGeom prst="rect">
            <a:avLst/>
          </a:prstGeom>
        </p:spPr>
      </p:pic>
      <p:pic>
        <p:nvPicPr>
          <p:cNvPr id="3" name="Picture 2" descr="Picture9"/>
          <p:cNvPicPr>
            <a:picLocks noChangeAspect="1"/>
          </p:cNvPicPr>
          <p:nvPr/>
        </p:nvPicPr>
        <p:blipFill>
          <a:blip r:embed="rId5"/>
          <a:stretch>
            <a:fillRect/>
          </a:stretch>
        </p:blipFill>
        <p:spPr>
          <a:xfrm>
            <a:off x="1561465" y="871220"/>
            <a:ext cx="9046210" cy="187769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5" y="0"/>
            <a:ext cx="12192000" cy="6858000"/>
          </a:xfrm>
          <a:prstGeom prst="rect">
            <a:avLst/>
          </a:prstGeom>
        </p:spPr>
      </p:pic>
      <p:sp>
        <p:nvSpPr>
          <p:cNvPr id="5" name="Rectangles 4"/>
          <p:cNvSpPr/>
          <p:nvPr/>
        </p:nvSpPr>
        <p:spPr>
          <a:xfrm>
            <a:off x="361315" y="480060"/>
            <a:ext cx="11470005" cy="6377940"/>
          </a:xfrm>
          <a:prstGeom prst="rect">
            <a:avLst/>
          </a:prstGeom>
          <a:solidFill>
            <a:schemeClr val="bg1">
              <a:alpha val="91000"/>
            </a:schemeClr>
          </a:solidFill>
          <a:ln>
            <a:noFill/>
          </a:ln>
          <a:effectLst>
            <a:glow>
              <a:schemeClr val="accent1">
                <a:alpha val="40000"/>
              </a:schemeClr>
            </a:glow>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43"/>
          <p:cNvSpPr/>
          <p:nvPr/>
        </p:nvSpPr>
        <p:spPr>
          <a:xfrm>
            <a:off x="901700" y="2929890"/>
            <a:ext cx="10402570" cy="80264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alpha val="73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Rounded Corners 43"/>
          <p:cNvSpPr/>
          <p:nvPr/>
        </p:nvSpPr>
        <p:spPr>
          <a:xfrm>
            <a:off x="894080" y="5099685"/>
            <a:ext cx="10402570" cy="92392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6">
              <a:lumMod val="20000"/>
              <a:lumOff val="80000"/>
              <a:alpha val="73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Rounded Corners 43"/>
          <p:cNvSpPr/>
          <p:nvPr/>
        </p:nvSpPr>
        <p:spPr>
          <a:xfrm>
            <a:off x="901700" y="1529080"/>
            <a:ext cx="10402570" cy="140081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FE82AB">
              <a:alpha val="73000"/>
            </a:srgbClr>
          </a:solidFill>
          <a:ln>
            <a:solidFill>
              <a:srgbClr val="F80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Rounded Corners 43"/>
          <p:cNvSpPr/>
          <p:nvPr/>
        </p:nvSpPr>
        <p:spPr>
          <a:xfrm>
            <a:off x="863600" y="3776980"/>
            <a:ext cx="10402570" cy="1288415"/>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00B0F0">
              <a:alpha val="7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901700" y="1529080"/>
            <a:ext cx="10327005" cy="4490085"/>
          </a:xfrm>
          <a:prstGeom prst="rect">
            <a:avLst/>
          </a:prstGeom>
          <a:noFill/>
        </p:spPr>
        <p:txBody>
          <a:bodyPr wrap="square" rtlCol="0">
            <a:spAutoFit/>
          </a:bodyPr>
          <a:lstStyle/>
          <a:p>
            <a:pPr marL="0" marR="0" indent="250825" algn="just">
              <a:lnSpc>
                <a:spcPct val="110000"/>
              </a:lnSpc>
              <a:spcBef>
                <a:spcPts val="0"/>
              </a:spcBef>
              <a:spcAft>
                <a:spcPts val="0"/>
              </a:spcAft>
            </a:pPr>
            <a:r>
              <a:rPr lang="en-US" sz="2600" dirty="0">
                <a:solidFill>
                  <a:srgbClr val="000000"/>
                </a:solidFill>
                <a:latin typeface="Calibri" panose="020F0502020204030204" charset="0"/>
              </a:rPr>
              <a:t>Đi khỏi dốc đê, lối rẽ vào làng, tự nhiên Minh cảm thấy rất khoan khoái, dễ chịu. Minh dừng lại hít một hơi dài. Hương sen thơm mát từ cánh đồng đưa lên làm dịu hẳn cái nóng ngột ngạt của trưa hè.</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Trước mặt Minh, đầm sen rộng mênh mông. Những bông sen trắng, sen hồng khẽ đu đưa nổi bật trên nền lá xanh mượt.</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Giữa đầm, mẹ con bác Tâm đang bơi chiếc mủng đi hái sen. Bác cẩn thận ngắt từng bông, bó thành từng bó, bọc bên ngoài một chiếc lá, rồi để nhè nhẹ vào lòng thuyền.</a:t>
            </a:r>
          </a:p>
          <a:p>
            <a:pPr marL="0" marR="0" indent="250825" algn="just">
              <a:lnSpc>
                <a:spcPct val="110000"/>
              </a:lnSpc>
              <a:spcBef>
                <a:spcPts val="0"/>
              </a:spcBef>
              <a:spcAft>
                <a:spcPts val="0"/>
              </a:spcAft>
            </a:pPr>
            <a:r>
              <a:rPr lang="en-US" sz="2600" dirty="0">
                <a:solidFill>
                  <a:srgbClr val="000000"/>
                </a:solidFill>
                <a:latin typeface="Calibri" panose="020F0502020204030204" charset="0"/>
              </a:rPr>
              <a:t>Minh chợt nhớ đến ngày giỗ ông năm ngoái. Hôm đó có bà ngoại em sang chơi. Mẹ nấu chè hạt sen, bà ăn tấm tắc khen ngon mãi. </a:t>
            </a:r>
          </a:p>
        </p:txBody>
      </p:sp>
      <p:sp>
        <p:nvSpPr>
          <p:cNvPr id="20" name="TextBox 19"/>
          <p:cNvSpPr txBox="1"/>
          <p:nvPr/>
        </p:nvSpPr>
        <p:spPr>
          <a:xfrm>
            <a:off x="7320280" y="5911850"/>
            <a:ext cx="3604895" cy="49149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600" dirty="0">
                <a:solidFill>
                  <a:srgbClr val="000000"/>
                </a:solidFill>
                <a:latin typeface="Calibri" panose="020F0502020204030204" charset="0"/>
              </a:rPr>
              <a:t>Tập đọc lớp 2, 1980</a:t>
            </a:r>
          </a:p>
        </p:txBody>
      </p:sp>
      <p:sp>
        <p:nvSpPr>
          <p:cNvPr id="21" name="TextBox 20"/>
          <p:cNvSpPr txBox="1"/>
          <p:nvPr/>
        </p:nvSpPr>
        <p:spPr>
          <a:xfrm>
            <a:off x="4293870" y="970915"/>
            <a:ext cx="3604895"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a:solidFill>
                  <a:srgbClr val="FF0000"/>
                </a:solidFill>
                <a:latin typeface="Calibri" panose="020F0502020204030204" charset="0"/>
                <a:cs typeface="Calibri" panose="020F0502020204030204" charset="0"/>
              </a:rPr>
              <a:t>Đầm sen</a:t>
            </a:r>
          </a:p>
        </p:txBody>
      </p:sp>
      <p:sp>
        <p:nvSpPr>
          <p:cNvPr id="10" name="TextBox 19"/>
          <p:cNvSpPr txBox="1"/>
          <p:nvPr/>
        </p:nvSpPr>
        <p:spPr>
          <a:xfrm>
            <a:off x="7320280" y="5912485"/>
            <a:ext cx="3604895" cy="49149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600" dirty="0">
                <a:solidFill>
                  <a:srgbClr val="000000"/>
                </a:solidFill>
                <a:latin typeface="Calibri" panose="020F0502020204030204" charset="0"/>
              </a:rPr>
              <a:t>Tập đọc lớp 2, 1980</a:t>
            </a:r>
          </a:p>
        </p:txBody>
      </p:sp>
      <p:sp>
        <p:nvSpPr>
          <p:cNvPr id="11" name="TextBox 20"/>
          <p:cNvSpPr txBox="1"/>
          <p:nvPr/>
        </p:nvSpPr>
        <p:spPr>
          <a:xfrm>
            <a:off x="4293870" y="971550"/>
            <a:ext cx="3604895"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a:solidFill>
                  <a:srgbClr val="FF0000"/>
                </a:solidFill>
                <a:latin typeface="Calibri" panose="020F0502020204030204" charset="0"/>
                <a:cs typeface="Calibri" panose="020F0502020204030204" charset="0"/>
              </a:rPr>
              <a:t>Đầm sen</a:t>
            </a:r>
          </a:p>
        </p:txBody>
      </p:sp>
      <p:pic>
        <p:nvPicPr>
          <p:cNvPr id="2052" name="Picture 4" descr="Free Numbers Icon #68150 - Free Icons Librar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462" b="90000" l="2615" r="90000">
                        <a14:foregroundMark x1="11094" y1="4396" x2="22308" y2="25538"/>
                        <a14:foregroundMark x1="3593" y1="12169" x2="14462" y2="20692"/>
                        <a14:foregroundMark x1="18077" y1="5769" x2="18077" y2="26692"/>
                        <a14:foregroundMark x1="7308" y1="5231" x2="11692" y2="15231"/>
                        <a14:foregroundMark x1="21553" y1="4136" x2="27923" y2="13154"/>
                        <a14:foregroundMark x1="27923" y1="13154" x2="27923" y2="14077"/>
                        <a14:foregroundMark x1="11641" y1="3507" x2="24923" y2="5615"/>
                        <a14:foregroundMark x1="24923" y1="5615" x2="29468" y2="17332"/>
                        <a14:foregroundMark x1="29180" y1="19769" x2="25933" y2="26892"/>
                        <a14:foregroundMark x1="23409" y1="29073" x2="14081" y2="30774"/>
                        <a14:foregroundMark x1="8475" y1="28548" x2="2615" y2="19231"/>
                        <a14:foregroundMark x1="2615" y1="19231" x2="2954" y2="12880"/>
                        <a14:foregroundMark x1="5150" y1="7747" x2="8615" y2="7846"/>
                        <a14:foregroundMark x1="11939" y1="3023" x2="19443" y2="2591"/>
                        <a14:foregroundMark x1="25154" y1="5769" x2="30231" y2="16925"/>
                        <a14:foregroundMark x1="25769" y1="5385" x2="29923" y2="16692"/>
                        <a14:foregroundMark x1="27769" y1="7692" x2="29923" y2="16692"/>
                        <a14:foregroundMark x1="26077" y1="6385" x2="26923" y2="9000"/>
                        <a14:foregroundMark x1="5000" y1="7846" x2="3692" y2="16692"/>
                        <a14:foregroundMark x1="12846" y1="11154" x2="16154" y2="18154"/>
                        <a14:foregroundMark x1="8538" y1="26923" x2="11841" y2="29620"/>
                        <a14:foregroundMark x1="7308" y1="6692" x2="12154" y2="3923"/>
                        <a14:foregroundMark x1="17923" y1="2769" x2="23154" y2="4385"/>
                        <a14:foregroundMark x1="10846" y1="3462" x2="12846" y2="2923"/>
                        <a14:foregroundMark x1="10077" y1="3769" x2="12538" y2="2769"/>
                        <a14:backgroundMark x1="2981" y1="8084" x2="2538" y2="8385"/>
                        <a14:backgroundMark x1="4462" y1="7077" x2="3627" y2="7645"/>
                        <a14:backgroundMark x1="2715" y1="9882" x2="1385" y2="12000"/>
                        <a14:backgroundMark x1="8077" y1="28846" x2="12000" y2="33077"/>
                        <a14:backgroundMark x1="31077" y1="19000" x2="31538" y2="23769"/>
                        <a14:backgroundMark x1="32154" y1="18846" x2="31231" y2="24615"/>
                        <a14:backgroundMark x1="31538" y1="17385" x2="30692" y2="19692"/>
                        <a14:backgroundMark x1="26923" y1="28231" x2="24846" y2="28692"/>
                        <a14:backgroundMark x1="22846" y1="30308" x2="25308" y2="28538"/>
                        <a14:backgroundMark x1="10385" y1="31308" x2="13846" y2="31154"/>
                        <a14:backgroundMark x1="9231" y1="3077" x2="10466" y2="3008"/>
                      </a14:backgroundRemoval>
                    </a14:imgEffect>
                  </a14:imgLayer>
                </a14:imgProps>
              </a:ext>
              <a:ext uri="{28A0092B-C50C-407E-A947-70E740481C1C}">
                <a14:useLocalDpi xmlns:a14="http://schemas.microsoft.com/office/drawing/2010/main" val="0"/>
              </a:ext>
            </a:extLst>
          </a:blip>
          <a:srcRect l="1500" t="2074" r="69269" b="69315"/>
          <a:stretch>
            <a:fillRect/>
          </a:stretch>
        </p:blipFill>
        <p:spPr bwMode="auto">
          <a:xfrm>
            <a:off x="276860" y="1616075"/>
            <a:ext cx="624840" cy="611505"/>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4" descr="Free Numbers Icon #68150 - Free Icons Librar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46" b="90000" l="2462" r="90000">
                        <a14:foregroundMark x1="11094" y1="4396" x2="22308" y2="25538"/>
                        <a14:foregroundMark x1="3593" y1="12169" x2="14462" y2="20692"/>
                        <a14:foregroundMark x1="18077" y1="5769" x2="18077" y2="26692"/>
                        <a14:foregroundMark x1="7308" y1="5231" x2="11692" y2="15231"/>
                        <a14:foregroundMark x1="21553" y1="4136" x2="27923" y2="13154"/>
                        <a14:foregroundMark x1="27923" y1="13154" x2="27923" y2="14077"/>
                        <a14:foregroundMark x1="11641" y1="3507" x2="24923" y2="5615"/>
                        <a14:foregroundMark x1="24923" y1="5615" x2="29468" y2="17332"/>
                        <a14:foregroundMark x1="29180" y1="19769" x2="25933" y2="26892"/>
                        <a14:foregroundMark x1="23409" y1="29073" x2="14081" y2="30774"/>
                        <a14:foregroundMark x1="8475" y1="28548" x2="2615" y2="19231"/>
                        <a14:foregroundMark x1="2615" y1="19231" x2="2954" y2="12880"/>
                        <a14:foregroundMark x1="5150" y1="7747" x2="8615" y2="7846"/>
                        <a14:foregroundMark x1="11939" y1="3023" x2="19443" y2="2591"/>
                        <a14:foregroundMark x1="25154" y1="5769" x2="30231" y2="16925"/>
                        <a14:foregroundMark x1="25769" y1="5385" x2="29923" y2="16692"/>
                        <a14:foregroundMark x1="27769" y1="7692" x2="29923" y2="16692"/>
                        <a14:foregroundMark x1="26077" y1="6385" x2="26923" y2="9000"/>
                        <a14:foregroundMark x1="5000" y1="7846" x2="3692" y2="16692"/>
                        <a14:foregroundMark x1="12846" y1="11154" x2="16154" y2="18154"/>
                        <a14:foregroundMark x1="8538" y1="26923" x2="11841" y2="29620"/>
                        <a14:foregroundMark x1="7308" y1="6692" x2="12154" y2="3923"/>
                        <a14:foregroundMark x1="17923" y1="2769" x2="23154" y2="4385"/>
                        <a14:foregroundMark x1="10846" y1="3462" x2="12846" y2="2923"/>
                        <a14:foregroundMark x1="10077" y1="3769" x2="12538" y2="2769"/>
                        <a14:foregroundMark x1="43976" y1="4274" x2="54308" y2="27538"/>
                        <a14:foregroundMark x1="54308" y1="27538" x2="54462" y2="27692"/>
                        <a14:foregroundMark x1="38769" y1="24615" x2="57462" y2="6846"/>
                        <a14:foregroundMark x1="46615" y1="3308" x2="57000" y2="7154"/>
                        <a14:foregroundMark x1="57000" y1="7154" x2="61615" y2="18154"/>
                        <a14:foregroundMark x1="61615" y1="18154" x2="58077" y2="26462"/>
                        <a14:foregroundMark x1="58077" y1="26462" x2="45077" y2="27923"/>
                        <a14:foregroundMark x1="45077" y1="27923" x2="40923" y2="20154"/>
                        <a14:foregroundMark x1="40923" y1="20154" x2="41154" y2="7462"/>
                        <a14:foregroundMark x1="41154" y1="7462" x2="51231" y2="4077"/>
                        <a14:foregroundMark x1="51231" y1="4077" x2="56385" y2="13692"/>
                        <a14:foregroundMark x1="56385" y1="13692" x2="56923" y2="17846"/>
                        <a14:foregroundMark x1="46154" y1="3154" x2="61077" y2="12769"/>
                        <a14:foregroundMark x1="61077" y1="12769" x2="52769" y2="24000"/>
                        <a14:foregroundMark x1="52769" y1="24000" x2="40000" y2="19846"/>
                        <a14:foregroundMark x1="40000" y1="19846" x2="44846" y2="6846"/>
                        <a14:foregroundMark x1="44846" y1="6846" x2="47923" y2="9846"/>
                        <a14:foregroundMark x1="42385" y1="8385" x2="58615" y2="22308"/>
                        <a14:foregroundMark x1="50231" y1="6385" x2="56769" y2="18154"/>
                        <a14:foregroundMark x1="43932" y1="2942" x2="50531" y2="1782"/>
                        <a14:foregroundMark x1="57842" y1="4653" x2="62000" y2="9154"/>
                        <a14:foregroundMark x1="62000" y1="9154" x2="62462" y2="21692"/>
                        <a14:foregroundMark x1="62462" y1="21692" x2="51308" y2="29538"/>
                        <a14:foregroundMark x1="51308" y1="29538" x2="41385" y2="27538"/>
                        <a14:foregroundMark x1="41385" y1="27538" x2="36538" y2="18615"/>
                        <a14:foregroundMark x1="36780" y1="13299" x2="36923" y2="10154"/>
                        <a14:foregroundMark x1="36538" y1="18615" x2="36760" y2="13744"/>
                        <a14:foregroundMark x1="44668" y1="3840" x2="46077" y2="2692"/>
                        <a14:foregroundMark x1="36923" y1="10154" x2="44267" y2="4168"/>
                        <a14:foregroundMark x1="46077" y1="2692" x2="47769" y2="2308"/>
                        <a14:foregroundMark x1="36923" y1="16846" x2="39692" y2="24923"/>
                        <a14:foregroundMark x1="39692" y1="24923" x2="40385" y2="25769"/>
                        <a14:foregroundMark x1="40538" y1="27692" x2="52923" y2="26692"/>
                        <a14:foregroundMark x1="52923" y1="26692" x2="61846" y2="19538"/>
                        <a14:foregroundMark x1="62385" y1="23154" x2="55538" y2="29538"/>
                        <a14:foregroundMark x1="55538" y1="29538" x2="44385" y2="29615"/>
                        <a14:foregroundMark x1="44385" y1="29615" x2="36846" y2="21385"/>
                        <a14:foregroundMark x1="36846" y1="21385" x2="35053" y2="14768"/>
                        <a14:foregroundMark x1="36297" y1="12593" x2="37615" y2="12154"/>
                        <a14:foregroundMark x1="48615" y1="1846" x2="57923" y2="7385"/>
                        <a14:foregroundMark x1="57769" y1="4385" x2="49077" y2="3923"/>
                        <a14:foregroundMark x1="49538" y1="2308" x2="55000" y2="4077"/>
                        <a14:foregroundMark x1="47308" y1="2769" x2="39923" y2="7538"/>
                        <a14:foregroundMark x1="39923" y1="7538" x2="36615" y2="13769"/>
                        <a14:foregroundMark x1="43692" y1="2769" x2="37769" y2="9385"/>
                        <a14:foregroundMark x1="37769" y1="9385" x2="36077" y2="18769"/>
                        <a14:foregroundMark x1="36077" y1="18769" x2="39231" y2="26462"/>
                        <a14:foregroundMark x1="39231" y1="26462" x2="49538" y2="30692"/>
                        <a14:foregroundMark x1="49538" y1="30692" x2="55769" y2="27462"/>
                        <a14:foregroundMark x1="55769" y1="27462" x2="55923" y2="27077"/>
                        <a14:foregroundMark x1="34846" y1="15769" x2="37615" y2="24692"/>
                        <a14:foregroundMark x1="37615" y1="24692" x2="39385" y2="26692"/>
                        <a14:backgroundMark x1="2981" y1="8084" x2="2538" y2="8385"/>
                        <a14:backgroundMark x1="4462" y1="7077" x2="3627" y2="7645"/>
                        <a14:backgroundMark x1="2715" y1="9882" x2="1385" y2="12000"/>
                        <a14:backgroundMark x1="8077" y1="28846" x2="12000" y2="33077"/>
                        <a14:backgroundMark x1="31077" y1="19000" x2="31538" y2="23769"/>
                        <a14:backgroundMark x1="32154" y1="18846" x2="31231" y2="24615"/>
                        <a14:backgroundMark x1="31538" y1="17385" x2="30692" y2="19692"/>
                        <a14:backgroundMark x1="26923" y1="28231" x2="24846" y2="28692"/>
                        <a14:backgroundMark x1="22846" y1="30308" x2="25308" y2="28538"/>
                        <a14:backgroundMark x1="10385" y1="31308" x2="13846" y2="31154"/>
                        <a14:backgroundMark x1="9231" y1="3077" x2="10466" y2="3008"/>
                        <a14:backgroundMark x1="56402" y1="2696" x2="50692" y2="462"/>
                        <a14:backgroundMark x1="59538" y1="3923" x2="56833" y2="2865"/>
                        <a14:backgroundMark x1="50692" y1="462" x2="50692" y2="462"/>
                        <a14:backgroundMark x1="34308" y1="13308" x2="34308" y2="13308"/>
                        <a14:backgroundMark x1="34308" y1="13154" x2="34931" y2="14064"/>
                      </a14:backgroundRemoval>
                    </a14:imgEffect>
                  </a14:imgLayer>
                </a14:imgProps>
              </a:ext>
              <a:ext uri="{28A0092B-C50C-407E-A947-70E740481C1C}">
                <a14:useLocalDpi xmlns:a14="http://schemas.microsoft.com/office/drawing/2010/main" val="0"/>
              </a:ext>
            </a:extLst>
          </a:blip>
          <a:srcRect l="34981" t="1917" r="35944" b="69000"/>
          <a:stretch>
            <a:fillRect/>
          </a:stretch>
        </p:blipFill>
        <p:spPr bwMode="auto">
          <a:xfrm>
            <a:off x="269240" y="2929890"/>
            <a:ext cx="625475" cy="625475"/>
          </a:xfrm>
          <a:prstGeom prst="ellipse">
            <a:avLst/>
          </a:prstGeom>
          <a:noFill/>
          <a:extLst>
            <a:ext uri="{909E8E84-426E-40DD-AFC4-6F175D3DCCD1}">
              <a14:hiddenFill xmlns:a14="http://schemas.microsoft.com/office/drawing/2010/main">
                <a:solidFill>
                  <a:srgbClr val="FFFFFF"/>
                </a:solidFill>
              </a14:hiddenFill>
            </a:ext>
          </a:extLst>
        </p:spPr>
      </p:pic>
      <p:pic>
        <p:nvPicPr>
          <p:cNvPr id="100" name="Picture 99"/>
          <p:cNvPicPr/>
          <p:nvPr/>
        </p:nvPicPr>
        <p:blipFill>
          <a:blip r:embed="rId7"/>
          <a:srcRect l="68349" t="1699" r="2548" b="68654"/>
          <a:stretch>
            <a:fillRect/>
          </a:stretch>
        </p:blipFill>
        <p:spPr>
          <a:xfrm>
            <a:off x="276860" y="3945255"/>
            <a:ext cx="617220" cy="602615"/>
          </a:xfrm>
          <a:prstGeom prst="ellipse">
            <a:avLst/>
          </a:prstGeom>
          <a:noFill/>
          <a:ln w="9525">
            <a:noFill/>
          </a:ln>
        </p:spPr>
      </p:pic>
      <p:pic>
        <p:nvPicPr>
          <p:cNvPr id="7" name="Picture 6"/>
          <p:cNvPicPr/>
          <p:nvPr/>
        </p:nvPicPr>
        <p:blipFill>
          <a:blip r:embed="rId7"/>
          <a:srcRect l="1971" t="35433" r="68926" b="35737"/>
          <a:stretch>
            <a:fillRect/>
          </a:stretch>
        </p:blipFill>
        <p:spPr>
          <a:xfrm>
            <a:off x="269240" y="5132705"/>
            <a:ext cx="605155" cy="602615"/>
          </a:xfrm>
          <a:prstGeom prst="ellipse">
            <a:avLst/>
          </a:prstGeom>
          <a:noFill/>
          <a:ln w="9525">
            <a:noFill/>
          </a:ln>
        </p:spPr>
      </p:pic>
      <p:sp>
        <p:nvSpPr>
          <p:cNvPr id="16" name="TextBox 20"/>
          <p:cNvSpPr txBox="1"/>
          <p:nvPr/>
        </p:nvSpPr>
        <p:spPr>
          <a:xfrm>
            <a:off x="4286250" y="975360"/>
            <a:ext cx="3604895" cy="6451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b="1" dirty="0">
                <a:solidFill>
                  <a:srgbClr val="FF0000"/>
                </a:solidFill>
                <a:latin typeface="Calibri" panose="020F0502020204030204" charset="0"/>
                <a:cs typeface="Calibri" panose="020F0502020204030204" charset="0"/>
              </a:rPr>
              <a:t>Đầm sen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left)">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nodeType="with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wipe(left)">
                                      <p:cBhvr>
                                        <p:cTn id="26" dur="500"/>
                                        <p:tgtEl>
                                          <p:spTgt spid="10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2" grpId="1" animBg="1"/>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49083" y="1020399"/>
            <a:ext cx="1198245" cy="1014730"/>
            <a:chOff x="2819960" y="3272447"/>
            <a:chExt cx="1198245" cy="1014730"/>
          </a:xfrm>
        </p:grpSpPr>
        <p:sp>
          <p:nvSpPr>
            <p:cNvPr id="4" name="矩形: 圆角 3"/>
            <p:cNvSpPr/>
            <p:nvPr/>
          </p:nvSpPr>
          <p:spPr>
            <a:xfrm>
              <a:off x="2819960" y="3272447"/>
              <a:ext cx="1198245" cy="1014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925370" y="3272447"/>
              <a:ext cx="955040" cy="1014730"/>
            </a:xfrm>
            <a:prstGeom prst="rect">
              <a:avLst/>
            </a:prstGeom>
            <a:noFill/>
          </p:spPr>
          <p:txBody>
            <a:bodyPr vert="horz" wrap="none" rtlCol="0">
              <a:spAutoFit/>
            </a:bodyPr>
            <a:lstStyle/>
            <a:p>
              <a:r>
                <a:rPr lang="en-US" altLang="zh-CN" sz="6000" b="1">
                  <a:solidFill>
                    <a:srgbClr val="0C7392"/>
                  </a:solidFill>
                  <a:latin typeface="Calibri" panose="020F0502020204030204" charset="0"/>
                  <a:ea typeface="字魂57号-创细黑" panose="00000500000000000000" pitchFamily="2" charset="-122"/>
                  <a:cs typeface="Calibri" panose="020F0502020204030204" charset="0"/>
                </a:rPr>
                <a:t>02</a:t>
              </a:r>
            </a:p>
          </p:txBody>
        </p:sp>
      </p:grpSp>
      <p:sp>
        <p:nvSpPr>
          <p:cNvPr id="48" name="Freeform 47"/>
          <p:cNvSpPr/>
          <p:nvPr/>
        </p:nvSpPr>
        <p:spPr>
          <a:xfrm>
            <a:off x="8731250" y="3569970"/>
            <a:ext cx="2094865" cy="2349500"/>
          </a:xfrm>
          <a:custGeom>
            <a:avLst/>
            <a:gdLst>
              <a:gd name="connisteX0" fmla="*/ 730250 w 1968500"/>
              <a:gd name="connsiteY0" fmla="*/ 0 h 2349500"/>
              <a:gd name="connisteX1" fmla="*/ 1746250 w 1968500"/>
              <a:gd name="connsiteY1" fmla="*/ 941705 h 2349500"/>
              <a:gd name="connisteX2" fmla="*/ 1968500 w 1968500"/>
              <a:gd name="connsiteY2" fmla="*/ 952500 h 2349500"/>
              <a:gd name="connisteX3" fmla="*/ 1968500 w 1968500"/>
              <a:gd name="connsiteY3" fmla="*/ 2349500 h 2349500"/>
              <a:gd name="connisteX4" fmla="*/ 381000 w 1968500"/>
              <a:gd name="connsiteY4" fmla="*/ 2349500 h 2349500"/>
              <a:gd name="connisteX5" fmla="*/ 0 w 1968500"/>
              <a:gd name="connsiteY5" fmla="*/ 1460500 h 2349500"/>
              <a:gd name="connisteX6" fmla="*/ 730250 w 1968500"/>
              <a:gd name="connsiteY6" fmla="*/ 0 h 2349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968500" h="2349500">
                <a:moveTo>
                  <a:pt x="730250" y="0"/>
                </a:moveTo>
                <a:lnTo>
                  <a:pt x="1746250" y="941705"/>
                </a:lnTo>
                <a:lnTo>
                  <a:pt x="1968500" y="952500"/>
                </a:lnTo>
                <a:lnTo>
                  <a:pt x="1968500" y="2349500"/>
                </a:lnTo>
                <a:lnTo>
                  <a:pt x="381000" y="2349500"/>
                </a:lnTo>
                <a:lnTo>
                  <a:pt x="0" y="1460500"/>
                </a:lnTo>
                <a:lnTo>
                  <a:pt x="730250" y="0"/>
                </a:lnTo>
                <a:close/>
              </a:path>
            </a:pathLst>
          </a:custGeom>
          <a:solidFill>
            <a:srgbClr val="0C7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icture12"/>
          <p:cNvPicPr>
            <a:picLocks noChangeAspect="1"/>
          </p:cNvPicPr>
          <p:nvPr/>
        </p:nvPicPr>
        <p:blipFill>
          <a:blip r:embed="rId2"/>
          <a:stretch>
            <a:fillRect/>
          </a:stretch>
        </p:blipFill>
        <p:spPr>
          <a:xfrm>
            <a:off x="3051175" y="718820"/>
            <a:ext cx="6089650" cy="434022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6" presetClass="emph" presetSubtype="0" repeatCount="2000" fill="hold"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5270" y="217805"/>
            <a:ext cx="11534140" cy="6329680"/>
            <a:chOff x="76504" y="514663"/>
            <a:chExt cx="7485060" cy="5687287"/>
          </a:xfrm>
          <a:solidFill>
            <a:schemeClr val="bg1"/>
          </a:solidFill>
        </p:grpSpPr>
        <p:sp>
          <p:nvSpPr>
            <p:cNvPr id="5"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28"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80" y="746760"/>
            <a:ext cx="3396615" cy="548005"/>
          </a:xfrm>
          <a:prstGeom prst="rect">
            <a:avLst/>
          </a:prstGeom>
        </p:spPr>
      </p:pic>
      <p:sp>
        <p:nvSpPr>
          <p:cNvPr id="29" name="文本框 14"/>
          <p:cNvSpPr txBox="1"/>
          <p:nvPr/>
        </p:nvSpPr>
        <p:spPr>
          <a:xfrm>
            <a:off x="4607228" y="406755"/>
            <a:ext cx="3448050" cy="829945"/>
          </a:xfrm>
          <a:prstGeom prst="rect">
            <a:avLst/>
          </a:prstGeom>
          <a:noFill/>
        </p:spPr>
        <p:txBody>
          <a:bodyPr wrap="none" rtlCol="0">
            <a:spAutoFit/>
          </a:bodyPr>
          <a:lstStyle/>
          <a:p>
            <a:r>
              <a:rPr lang="en-US" altLang="zh-CN" sz="4800" b="1" dirty="0">
                <a:ln>
                  <a:solidFill>
                    <a:schemeClr val="bg1"/>
                  </a:solidFill>
                </a:ln>
                <a:solidFill>
                  <a:srgbClr val="F8077A"/>
                </a:solidFill>
                <a:effectLst>
                  <a:outerShdw blurRad="38100" dist="19050" dir="2700000" algn="tl" rotWithShape="0">
                    <a:schemeClr val="dk1">
                      <a:alpha val="40000"/>
                    </a:schemeClr>
                  </a:outerShdw>
                </a:effectLst>
                <a:latin typeface="Calibri" panose="020F0502020204030204" charset="0"/>
                <a:ea typeface="方正隶书简体" panose="02010601030101010101" pitchFamily="2" charset="-122"/>
                <a:cs typeface="Calibri" panose="020F0502020204030204" charset="0"/>
              </a:rPr>
              <a:t>Giải nghĩa từ</a:t>
            </a:r>
          </a:p>
        </p:txBody>
      </p:sp>
      <p:grpSp>
        <p:nvGrpSpPr>
          <p:cNvPr id="62" name="Group 61"/>
          <p:cNvGrpSpPr/>
          <p:nvPr/>
        </p:nvGrpSpPr>
        <p:grpSpPr>
          <a:xfrm>
            <a:off x="998855" y="1470025"/>
            <a:ext cx="1524000" cy="933450"/>
            <a:chOff x="1573" y="2315"/>
            <a:chExt cx="2400" cy="1470"/>
          </a:xfrm>
        </p:grpSpPr>
        <p:sp>
          <p:nvSpPr>
            <p:cNvPr id="10" name="圆角矩形 5"/>
            <p:cNvSpPr/>
            <p:nvPr/>
          </p:nvSpPr>
          <p:spPr>
            <a:xfrm>
              <a:off x="1573" y="2315"/>
              <a:ext cx="2400" cy="1471"/>
            </a:xfrm>
            <a:prstGeom prst="roundRect">
              <a:avLst>
                <a:gd name="adj" fmla="val 32363"/>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14"/>
            <p:cNvSpPr txBox="1"/>
            <p:nvPr/>
          </p:nvSpPr>
          <p:spPr>
            <a:xfrm>
              <a:off x="1851" y="2496"/>
              <a:ext cx="1689" cy="1016"/>
            </a:xfrm>
            <a:prstGeom prst="rect">
              <a:avLst/>
            </a:prstGeom>
            <a:noFill/>
          </p:spPr>
          <p:txBody>
            <a:bodyPr wrap="none" rtlCol="0">
              <a:spAutoFit/>
            </a:bodyPr>
            <a:lstStyle/>
            <a:p>
              <a:r>
                <a:rPr lang="en-US" altLang="zh-CN" sz="3600" b="1" dirty="0">
                  <a:latin typeface="Calibri" panose="020F0502020204030204" charset="0"/>
                  <a:ea typeface="方正隶书简体" panose="02010601030101010101" pitchFamily="2" charset="-122"/>
                  <a:cs typeface="Calibri" panose="020F0502020204030204" charset="0"/>
                </a:rPr>
                <a:t>Đầm</a:t>
              </a:r>
            </a:p>
          </p:txBody>
        </p:sp>
      </p:grpSp>
      <p:grpSp>
        <p:nvGrpSpPr>
          <p:cNvPr id="66" name="Group 65"/>
          <p:cNvGrpSpPr/>
          <p:nvPr/>
        </p:nvGrpSpPr>
        <p:grpSpPr>
          <a:xfrm>
            <a:off x="998855" y="1461135"/>
            <a:ext cx="6852920" cy="953770"/>
            <a:chOff x="1573" y="2301"/>
            <a:chExt cx="10792" cy="1502"/>
          </a:xfrm>
        </p:grpSpPr>
        <p:sp>
          <p:nvSpPr>
            <p:cNvPr id="11" name="圆角矩形 6"/>
            <p:cNvSpPr/>
            <p:nvPr/>
          </p:nvSpPr>
          <p:spPr>
            <a:xfrm>
              <a:off x="1573" y="2301"/>
              <a:ext cx="10793" cy="1502"/>
            </a:xfrm>
            <a:prstGeom prst="roundRect">
              <a:avLst>
                <a:gd name="adj" fmla="val 32363"/>
              </a:avLst>
            </a:prstGeom>
            <a:no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14"/>
            <p:cNvSpPr txBox="1"/>
            <p:nvPr/>
          </p:nvSpPr>
          <p:spPr>
            <a:xfrm>
              <a:off x="4323" y="2301"/>
              <a:ext cx="7802" cy="1501"/>
            </a:xfrm>
            <a:prstGeom prst="rect">
              <a:avLst/>
            </a:prstGeom>
            <a:noFill/>
          </p:spPr>
          <p:txBody>
            <a:bodyPr wrap="square" rtlCol="0">
              <a:spAutoFit/>
            </a:bodyPr>
            <a:lstStyle/>
            <a:p>
              <a:r>
                <a:rPr lang="en-US" altLang="zh-CN" sz="2800" dirty="0">
                  <a:latin typeface="Calibri" panose="020F0502020204030204" charset="0"/>
                  <a:ea typeface="方正隶书简体" panose="02010601030101010101" pitchFamily="2" charset="-122"/>
                  <a:cs typeface="Calibri" panose="020F0502020204030204" charset="0"/>
                </a:rPr>
                <a:t>khoảng trũng to và sâu ở giữa đồng để giữ nước.</a:t>
              </a:r>
            </a:p>
          </p:txBody>
        </p:sp>
      </p:grpSp>
      <p:pic>
        <p:nvPicPr>
          <p:cNvPr id="100" name="Picture 99"/>
          <p:cNvPicPr/>
          <p:nvPr/>
        </p:nvPicPr>
        <p:blipFill>
          <a:blip r:embed="rId3"/>
          <a:srcRect t="3389" b="13741"/>
          <a:stretch>
            <a:fillRect/>
          </a:stretch>
        </p:blipFill>
        <p:spPr>
          <a:xfrm>
            <a:off x="8381365" y="1236980"/>
            <a:ext cx="2433955" cy="1383030"/>
          </a:xfrm>
          <a:prstGeom prst="round2DiagRect">
            <a:avLst>
              <a:gd name="adj1" fmla="val 33040"/>
              <a:gd name="adj2" fmla="val 0"/>
            </a:avLst>
          </a:prstGeom>
          <a:noFill/>
          <a:ln w="9525">
            <a:noFill/>
          </a:ln>
          <a:effectLst>
            <a:outerShdw blurRad="63500" sx="102000" sy="102000" algn="ctr" rotWithShape="0">
              <a:prstClr val="black">
                <a:alpha val="40000"/>
              </a:prstClr>
            </a:outerShdw>
          </a:effectLst>
        </p:spPr>
      </p:pic>
      <p:grpSp>
        <p:nvGrpSpPr>
          <p:cNvPr id="63" name="Group 62"/>
          <p:cNvGrpSpPr/>
          <p:nvPr/>
        </p:nvGrpSpPr>
        <p:grpSpPr>
          <a:xfrm>
            <a:off x="998855" y="2729230"/>
            <a:ext cx="1744980" cy="933450"/>
            <a:chOff x="1573" y="4298"/>
            <a:chExt cx="2748" cy="1470"/>
          </a:xfrm>
        </p:grpSpPr>
        <p:sp>
          <p:nvSpPr>
            <p:cNvPr id="42" name="圆角矩形 5"/>
            <p:cNvSpPr/>
            <p:nvPr/>
          </p:nvSpPr>
          <p:spPr>
            <a:xfrm>
              <a:off x="1573" y="4298"/>
              <a:ext cx="2749" cy="1471"/>
            </a:xfrm>
            <a:prstGeom prst="roundRect">
              <a:avLst>
                <a:gd name="adj" fmla="val 32363"/>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14"/>
            <p:cNvSpPr txBox="1"/>
            <p:nvPr/>
          </p:nvSpPr>
          <p:spPr>
            <a:xfrm>
              <a:off x="1867" y="4447"/>
              <a:ext cx="2030" cy="1016"/>
            </a:xfrm>
            <a:prstGeom prst="rect">
              <a:avLst/>
            </a:prstGeom>
            <a:noFill/>
          </p:spPr>
          <p:txBody>
            <a:bodyPr wrap="none" rtlCol="0">
              <a:spAutoFit/>
            </a:bodyPr>
            <a:lstStyle/>
            <a:p>
              <a:r>
                <a:rPr lang="en-US" altLang="zh-CN" sz="3600" b="1" dirty="0">
                  <a:latin typeface="Calibri" panose="020F0502020204030204" charset="0"/>
                  <a:ea typeface="方正隶书简体" panose="02010601030101010101" pitchFamily="2" charset="-122"/>
                  <a:cs typeface="Calibri" panose="020F0502020204030204" charset="0"/>
                </a:rPr>
                <a:t>Mủng</a:t>
              </a:r>
            </a:p>
          </p:txBody>
        </p:sp>
      </p:grpSp>
      <p:grpSp>
        <p:nvGrpSpPr>
          <p:cNvPr id="67" name="Group 66"/>
          <p:cNvGrpSpPr/>
          <p:nvPr/>
        </p:nvGrpSpPr>
        <p:grpSpPr>
          <a:xfrm>
            <a:off x="998855" y="2720340"/>
            <a:ext cx="6852920" cy="953770"/>
            <a:chOff x="1573" y="4284"/>
            <a:chExt cx="10792" cy="1502"/>
          </a:xfrm>
        </p:grpSpPr>
        <p:sp>
          <p:nvSpPr>
            <p:cNvPr id="43" name="圆角矩形 6"/>
            <p:cNvSpPr/>
            <p:nvPr/>
          </p:nvSpPr>
          <p:spPr>
            <a:xfrm>
              <a:off x="1573" y="4284"/>
              <a:ext cx="10793" cy="1502"/>
            </a:xfrm>
            <a:prstGeom prst="roundRect">
              <a:avLst>
                <a:gd name="adj" fmla="val 32363"/>
              </a:avLst>
            </a:prstGeom>
            <a:no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14"/>
            <p:cNvSpPr txBox="1"/>
            <p:nvPr/>
          </p:nvSpPr>
          <p:spPr>
            <a:xfrm>
              <a:off x="4506" y="4284"/>
              <a:ext cx="7619" cy="1501"/>
            </a:xfrm>
            <a:prstGeom prst="rect">
              <a:avLst/>
            </a:prstGeom>
            <a:noFill/>
          </p:spPr>
          <p:txBody>
            <a:bodyPr wrap="square" rtlCol="0">
              <a:spAutoFit/>
            </a:bodyPr>
            <a:lstStyle/>
            <a:p>
              <a:r>
                <a:rPr lang="en-US" altLang="zh-CN" sz="2800" dirty="0">
                  <a:latin typeface="Calibri" panose="020F0502020204030204" charset="0"/>
                  <a:ea typeface="方正隶书简体" panose="02010601030101010101" pitchFamily="2" charset="-122"/>
                  <a:cs typeface="Calibri" panose="020F0502020204030204" charset="0"/>
                </a:rPr>
                <a:t>một loại thuyền nhỏ, tròn, đan bằng tre</a:t>
              </a:r>
            </a:p>
          </p:txBody>
        </p:sp>
      </p:grpSp>
      <p:grpSp>
        <p:nvGrpSpPr>
          <p:cNvPr id="64" name="Group 63"/>
          <p:cNvGrpSpPr/>
          <p:nvPr/>
        </p:nvGrpSpPr>
        <p:grpSpPr>
          <a:xfrm>
            <a:off x="998855" y="3979545"/>
            <a:ext cx="2994660" cy="699770"/>
            <a:chOff x="1573" y="6267"/>
            <a:chExt cx="4716" cy="1102"/>
          </a:xfrm>
        </p:grpSpPr>
        <p:sp>
          <p:nvSpPr>
            <p:cNvPr id="47" name="圆角矩形 5"/>
            <p:cNvSpPr/>
            <p:nvPr/>
          </p:nvSpPr>
          <p:spPr>
            <a:xfrm>
              <a:off x="1573" y="6281"/>
              <a:ext cx="4716" cy="1089"/>
            </a:xfrm>
            <a:prstGeom prst="roundRect">
              <a:avLst>
                <a:gd name="adj" fmla="val 32363"/>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14"/>
            <p:cNvSpPr txBox="1"/>
            <p:nvPr/>
          </p:nvSpPr>
          <p:spPr>
            <a:xfrm>
              <a:off x="1851" y="6267"/>
              <a:ext cx="4010" cy="1016"/>
            </a:xfrm>
            <a:prstGeom prst="rect">
              <a:avLst/>
            </a:prstGeom>
            <a:noFill/>
          </p:spPr>
          <p:txBody>
            <a:bodyPr wrap="none" rtlCol="0">
              <a:spAutoFit/>
            </a:bodyPr>
            <a:lstStyle/>
            <a:p>
              <a:r>
                <a:rPr lang="en-US" altLang="zh-CN" sz="3600" b="1" dirty="0">
                  <a:latin typeface="Calibri" panose="020F0502020204030204" charset="0"/>
                  <a:ea typeface="方正隶书简体" panose="02010601030101010101" pitchFamily="2" charset="-122"/>
                  <a:cs typeface="Calibri" panose="020F0502020204030204" charset="0"/>
                </a:rPr>
                <a:t>Khoan khoái</a:t>
              </a:r>
            </a:p>
          </p:txBody>
        </p:sp>
      </p:grpSp>
      <p:grpSp>
        <p:nvGrpSpPr>
          <p:cNvPr id="68" name="Group 67"/>
          <p:cNvGrpSpPr/>
          <p:nvPr/>
        </p:nvGrpSpPr>
        <p:grpSpPr>
          <a:xfrm>
            <a:off x="998855" y="3979545"/>
            <a:ext cx="7795260" cy="709930"/>
            <a:chOff x="1573" y="6267"/>
            <a:chExt cx="12276" cy="1118"/>
          </a:xfrm>
        </p:grpSpPr>
        <p:sp>
          <p:nvSpPr>
            <p:cNvPr id="48" name="圆角矩形 6"/>
            <p:cNvSpPr/>
            <p:nvPr/>
          </p:nvSpPr>
          <p:spPr>
            <a:xfrm>
              <a:off x="1573" y="6267"/>
              <a:ext cx="12277" cy="1119"/>
            </a:xfrm>
            <a:prstGeom prst="roundRect">
              <a:avLst>
                <a:gd name="adj" fmla="val 32363"/>
              </a:avLst>
            </a:prstGeom>
            <a:no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14"/>
            <p:cNvSpPr txBox="1"/>
            <p:nvPr/>
          </p:nvSpPr>
          <p:spPr>
            <a:xfrm>
              <a:off x="6423" y="6378"/>
              <a:ext cx="7319" cy="822"/>
            </a:xfrm>
            <a:prstGeom prst="rect">
              <a:avLst/>
            </a:prstGeom>
            <a:noFill/>
          </p:spPr>
          <p:txBody>
            <a:bodyPr wrap="square" rtlCol="0">
              <a:spAutoFit/>
            </a:bodyPr>
            <a:lstStyle/>
            <a:p>
              <a:r>
                <a:rPr lang="en-US" altLang="zh-CN" sz="2800" dirty="0">
                  <a:latin typeface="Calibri" panose="020F0502020204030204" charset="0"/>
                  <a:ea typeface="方正隶书简体" panose="02010601030101010101" pitchFamily="2" charset="-122"/>
                  <a:cs typeface="Calibri" panose="020F0502020204030204" charset="0"/>
                </a:rPr>
                <a:t>có cảm giác thoải mái, dễ chịu</a:t>
              </a:r>
            </a:p>
          </p:txBody>
        </p:sp>
      </p:grpSp>
      <p:grpSp>
        <p:nvGrpSpPr>
          <p:cNvPr id="65" name="Group 64"/>
          <p:cNvGrpSpPr/>
          <p:nvPr/>
        </p:nvGrpSpPr>
        <p:grpSpPr>
          <a:xfrm>
            <a:off x="998855" y="5135245"/>
            <a:ext cx="2032000" cy="699770"/>
            <a:chOff x="1573" y="8087"/>
            <a:chExt cx="3200" cy="1102"/>
          </a:xfrm>
        </p:grpSpPr>
        <p:sp>
          <p:nvSpPr>
            <p:cNvPr id="57" name="圆角矩形 5"/>
            <p:cNvSpPr/>
            <p:nvPr/>
          </p:nvSpPr>
          <p:spPr>
            <a:xfrm>
              <a:off x="1573" y="8101"/>
              <a:ext cx="3200" cy="1089"/>
            </a:xfrm>
            <a:prstGeom prst="roundRect">
              <a:avLst>
                <a:gd name="adj" fmla="val 32363"/>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14"/>
            <p:cNvSpPr txBox="1"/>
            <p:nvPr/>
          </p:nvSpPr>
          <p:spPr>
            <a:xfrm>
              <a:off x="1851" y="8087"/>
              <a:ext cx="2591" cy="1016"/>
            </a:xfrm>
            <a:prstGeom prst="rect">
              <a:avLst/>
            </a:prstGeom>
            <a:noFill/>
          </p:spPr>
          <p:txBody>
            <a:bodyPr wrap="none" rtlCol="0">
              <a:spAutoFit/>
            </a:bodyPr>
            <a:lstStyle/>
            <a:p>
              <a:r>
                <a:rPr lang="en-US" altLang="zh-CN" sz="3600" b="1" dirty="0">
                  <a:latin typeface="Calibri" panose="020F0502020204030204" charset="0"/>
                  <a:ea typeface="方正隶书简体" panose="02010601030101010101" pitchFamily="2" charset="-122"/>
                  <a:cs typeface="Calibri" panose="020F0502020204030204" charset="0"/>
                </a:rPr>
                <a:t>Tấm tắc</a:t>
              </a:r>
            </a:p>
          </p:txBody>
        </p:sp>
      </p:grpSp>
      <p:grpSp>
        <p:nvGrpSpPr>
          <p:cNvPr id="69" name="Group 68"/>
          <p:cNvGrpSpPr/>
          <p:nvPr/>
        </p:nvGrpSpPr>
        <p:grpSpPr>
          <a:xfrm>
            <a:off x="998855" y="5135245"/>
            <a:ext cx="6761480" cy="709930"/>
            <a:chOff x="1573" y="8087"/>
            <a:chExt cx="10648" cy="1118"/>
          </a:xfrm>
        </p:grpSpPr>
        <p:sp>
          <p:nvSpPr>
            <p:cNvPr id="58" name="圆角矩形 6"/>
            <p:cNvSpPr/>
            <p:nvPr/>
          </p:nvSpPr>
          <p:spPr>
            <a:xfrm>
              <a:off x="1573" y="8087"/>
              <a:ext cx="10418" cy="1119"/>
            </a:xfrm>
            <a:prstGeom prst="roundRect">
              <a:avLst>
                <a:gd name="adj" fmla="val 32363"/>
              </a:avLst>
            </a:prstGeom>
            <a:noFill/>
            <a:ln w="222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14"/>
            <p:cNvSpPr txBox="1"/>
            <p:nvPr/>
          </p:nvSpPr>
          <p:spPr>
            <a:xfrm>
              <a:off x="4903" y="8222"/>
              <a:ext cx="7319" cy="822"/>
            </a:xfrm>
            <a:prstGeom prst="rect">
              <a:avLst/>
            </a:prstGeom>
            <a:noFill/>
          </p:spPr>
          <p:txBody>
            <a:bodyPr wrap="square" rtlCol="0">
              <a:spAutoFit/>
            </a:bodyPr>
            <a:lstStyle/>
            <a:p>
              <a:r>
                <a:rPr lang="en-US" altLang="zh-CN" sz="2800" dirty="0">
                  <a:latin typeface="Calibri" panose="020F0502020204030204" charset="0"/>
                  <a:ea typeface="方正隶书简体" panose="02010601030101010101" pitchFamily="2" charset="-122"/>
                  <a:cs typeface="Calibri" panose="020F0502020204030204" charset="0"/>
                </a:rPr>
                <a:t>luôn miệng nói lời khen ngợi</a:t>
              </a:r>
            </a:p>
          </p:txBody>
        </p:sp>
      </p:grpSp>
      <p:pic>
        <p:nvPicPr>
          <p:cNvPr id="61" name="Picture 60" descr="[hanhtrangso.nxbgd.vn] HĐ đọc_ Từ mới - Mủng_HTS"/>
          <p:cNvPicPr>
            <a:picLocks noChangeAspect="1"/>
          </p:cNvPicPr>
          <p:nvPr/>
        </p:nvPicPr>
        <p:blipFill>
          <a:blip r:embed="rId4">
            <a:clrChange>
              <a:clrFrom>
                <a:srgbClr val="FFFFFF">
                  <a:alpha val="100000"/>
                </a:srgbClr>
              </a:clrFrom>
              <a:clrTo>
                <a:srgbClr val="FFFFFF">
                  <a:alpha val="100000"/>
                  <a:alpha val="0"/>
                </a:srgbClr>
              </a:clrTo>
            </a:clrChange>
          </a:blip>
          <a:srcRect t="42435"/>
          <a:stretch>
            <a:fillRect/>
          </a:stretch>
        </p:blipFill>
        <p:spPr>
          <a:xfrm>
            <a:off x="8053070" y="2720340"/>
            <a:ext cx="3090545" cy="100076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p:tgtEl>
                                          <p:spTgt spid="62"/>
                                        </p:tgtEl>
                                        <p:attrNameLst>
                                          <p:attrName>ppt_x</p:attrName>
                                        </p:attrNameLst>
                                      </p:cBhvr>
                                      <p:tavLst>
                                        <p:tav tm="0">
                                          <p:val>
                                            <p:strVal val="#ppt_x-#ppt_w*1.125000"/>
                                          </p:val>
                                        </p:tav>
                                        <p:tav tm="100000">
                                          <p:val>
                                            <p:strVal val="#ppt_x"/>
                                          </p:val>
                                        </p:tav>
                                      </p:tavLst>
                                    </p:anim>
                                    <p:animEffect transition="in" filter="wipe(righ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1000" fill="hold"/>
                                        <p:tgtEl>
                                          <p:spTgt spid="66"/>
                                        </p:tgtEl>
                                        <p:attrNameLst>
                                          <p:attrName>ppt_x</p:attrName>
                                        </p:attrNameLst>
                                      </p:cBhvr>
                                      <p:tavLst>
                                        <p:tav tm="0">
                                          <p:val>
                                            <p:strVal val="#ppt_x-.2"/>
                                          </p:val>
                                        </p:tav>
                                        <p:tav tm="100000">
                                          <p:val>
                                            <p:strVal val="#ppt_x"/>
                                          </p:val>
                                        </p:tav>
                                      </p:tavLst>
                                    </p:anim>
                                    <p:anim calcmode="lin" valueType="num">
                                      <p:cBhvr>
                                        <p:cTn id="26" dur="1000" fill="hold"/>
                                        <p:tgtEl>
                                          <p:spTgt spid="66"/>
                                        </p:tgtEl>
                                        <p:attrNameLst>
                                          <p:attrName>ppt_y</p:attrName>
                                        </p:attrNameLst>
                                      </p:cBhvr>
                                      <p:tavLst>
                                        <p:tav tm="0">
                                          <p:val>
                                            <p:strVal val="#ppt_y"/>
                                          </p:val>
                                        </p:tav>
                                        <p:tav tm="100000">
                                          <p:val>
                                            <p:strVal val="#ppt_y"/>
                                          </p:val>
                                        </p:tav>
                                      </p:tavLst>
                                    </p:anim>
                                    <p:animEffect transition="in" filter="wipe(right)" prLst="gradientSize: 0.1">
                                      <p:cBhvr>
                                        <p:cTn id="27" dur="1000"/>
                                        <p:tgtEl>
                                          <p:spTgt spid="66"/>
                                        </p:tgtEl>
                                      </p:cBhvr>
                                    </p:animEffect>
                                  </p:childTnLst>
                                </p:cTn>
                              </p:par>
                              <p:par>
                                <p:cTn id="28" presetID="9" presetClass="entr" presetSubtype="0" fill="hold"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dissolve">
                                      <p:cBhvr>
                                        <p:cTn id="30" dur="500"/>
                                        <p:tgtEl>
                                          <p:spTgt spid="100"/>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p:tgtEl>
                                          <p:spTgt spid="63"/>
                                        </p:tgtEl>
                                        <p:attrNameLst>
                                          <p:attrName>ppt_x</p:attrName>
                                        </p:attrNameLst>
                                      </p:cBhvr>
                                      <p:tavLst>
                                        <p:tav tm="0">
                                          <p:val>
                                            <p:strVal val="#ppt_x-#ppt_w*1.125000"/>
                                          </p:val>
                                        </p:tav>
                                        <p:tav tm="100000">
                                          <p:val>
                                            <p:strVal val="#ppt_x"/>
                                          </p:val>
                                        </p:tav>
                                      </p:tavLst>
                                    </p:anim>
                                    <p:animEffect transition="in" filter="wipe(right)">
                                      <p:cBhvr>
                                        <p:cTn id="36" dur="500"/>
                                        <p:tgtEl>
                                          <p:spTgt spid="63"/>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1000" fill="hold"/>
                                        <p:tgtEl>
                                          <p:spTgt spid="67"/>
                                        </p:tgtEl>
                                        <p:attrNameLst>
                                          <p:attrName>ppt_x</p:attrName>
                                        </p:attrNameLst>
                                      </p:cBhvr>
                                      <p:tavLst>
                                        <p:tav tm="0">
                                          <p:val>
                                            <p:strVal val="#ppt_x-.2"/>
                                          </p:val>
                                        </p:tav>
                                        <p:tav tm="100000">
                                          <p:val>
                                            <p:strVal val="#ppt_x"/>
                                          </p:val>
                                        </p:tav>
                                      </p:tavLst>
                                    </p:anim>
                                    <p:anim calcmode="lin" valueType="num">
                                      <p:cBhvr>
                                        <p:cTn id="42" dur="10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67"/>
                                        </p:tgtEl>
                                      </p:cBhvr>
                                    </p:animEffect>
                                  </p:childTnLst>
                                </p:cTn>
                              </p:par>
                              <p:par>
                                <p:cTn id="44" presetID="9"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dissolve">
                                      <p:cBhvr>
                                        <p:cTn id="46" dur="500"/>
                                        <p:tgtEl>
                                          <p:spTgt spid="61"/>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p:tgtEl>
                                          <p:spTgt spid="64"/>
                                        </p:tgtEl>
                                        <p:attrNameLst>
                                          <p:attrName>ppt_x</p:attrName>
                                        </p:attrNameLst>
                                      </p:cBhvr>
                                      <p:tavLst>
                                        <p:tav tm="0">
                                          <p:val>
                                            <p:strVal val="#ppt_x-#ppt_w*1.125000"/>
                                          </p:val>
                                        </p:tav>
                                        <p:tav tm="100000">
                                          <p:val>
                                            <p:strVal val="#ppt_x"/>
                                          </p:val>
                                        </p:tav>
                                      </p:tavLst>
                                    </p:anim>
                                    <p:animEffect transition="in" filter="wipe(right)">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p:cTn id="57" dur="1000" fill="hold"/>
                                        <p:tgtEl>
                                          <p:spTgt spid="68"/>
                                        </p:tgtEl>
                                        <p:attrNameLst>
                                          <p:attrName>ppt_x</p:attrName>
                                        </p:attrNameLst>
                                      </p:cBhvr>
                                      <p:tavLst>
                                        <p:tav tm="0">
                                          <p:val>
                                            <p:strVal val="#ppt_x-.2"/>
                                          </p:val>
                                        </p:tav>
                                        <p:tav tm="100000">
                                          <p:val>
                                            <p:strVal val="#ppt_x"/>
                                          </p:val>
                                        </p:tav>
                                      </p:tavLst>
                                    </p:anim>
                                    <p:anim calcmode="lin" valueType="num">
                                      <p:cBhvr>
                                        <p:cTn id="58" dur="1000" fill="hold"/>
                                        <p:tgtEl>
                                          <p:spTgt spid="68"/>
                                        </p:tgtEl>
                                        <p:attrNameLst>
                                          <p:attrName>ppt_y</p:attrName>
                                        </p:attrNameLst>
                                      </p:cBhvr>
                                      <p:tavLst>
                                        <p:tav tm="0">
                                          <p:val>
                                            <p:strVal val="#ppt_y"/>
                                          </p:val>
                                        </p:tav>
                                        <p:tav tm="100000">
                                          <p:val>
                                            <p:strVal val="#ppt_y"/>
                                          </p:val>
                                        </p:tav>
                                      </p:tavLst>
                                    </p:anim>
                                    <p:animEffect transition="in" filter="wipe(right)" prLst="gradientSize: 0.1">
                                      <p:cBhvr>
                                        <p:cTn id="59" dur="1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nodeType="clickEffect">
                                  <p:stCondLst>
                                    <p:cond delay="0"/>
                                  </p:stCondLst>
                                  <p:childTnLst>
                                    <p:set>
                                      <p:cBhvr>
                                        <p:cTn id="63" dur="1" fill="hold">
                                          <p:stCondLst>
                                            <p:cond delay="0"/>
                                          </p:stCondLst>
                                        </p:cTn>
                                        <p:tgtEl>
                                          <p:spTgt spid="65"/>
                                        </p:tgtEl>
                                        <p:attrNameLst>
                                          <p:attrName>style.visibility</p:attrName>
                                        </p:attrNameLst>
                                      </p:cBhvr>
                                      <p:to>
                                        <p:strVal val="visible"/>
                                      </p:to>
                                    </p:set>
                                    <p:anim calcmode="lin" valueType="num">
                                      <p:cBhvr additive="base">
                                        <p:cTn id="64" dur="500"/>
                                        <p:tgtEl>
                                          <p:spTgt spid="65"/>
                                        </p:tgtEl>
                                        <p:attrNameLst>
                                          <p:attrName>ppt_x</p:attrName>
                                        </p:attrNameLst>
                                      </p:cBhvr>
                                      <p:tavLst>
                                        <p:tav tm="0">
                                          <p:val>
                                            <p:strVal val="#ppt_x-#ppt_w*1.125000"/>
                                          </p:val>
                                        </p:tav>
                                        <p:tav tm="100000">
                                          <p:val>
                                            <p:strVal val="#ppt_x"/>
                                          </p:val>
                                        </p:tav>
                                      </p:tavLst>
                                    </p:anim>
                                    <p:animEffect transition="in" filter="wipe(right)">
                                      <p:cBhvr>
                                        <p:cTn id="65" dur="500"/>
                                        <p:tgtEl>
                                          <p:spTgt spid="65"/>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p:cTn id="70" dur="1000" fill="hold"/>
                                        <p:tgtEl>
                                          <p:spTgt spid="69"/>
                                        </p:tgtEl>
                                        <p:attrNameLst>
                                          <p:attrName>ppt_x</p:attrName>
                                        </p:attrNameLst>
                                      </p:cBhvr>
                                      <p:tavLst>
                                        <p:tav tm="0">
                                          <p:val>
                                            <p:strVal val="#ppt_x-.2"/>
                                          </p:val>
                                        </p:tav>
                                        <p:tav tm="100000">
                                          <p:val>
                                            <p:strVal val="#ppt_x"/>
                                          </p:val>
                                        </p:tav>
                                      </p:tavLst>
                                    </p:anim>
                                    <p:anim calcmode="lin" valueType="num">
                                      <p:cBhvr>
                                        <p:cTn id="71" dur="1000" fill="hold"/>
                                        <p:tgtEl>
                                          <p:spTgt spid="69"/>
                                        </p:tgtEl>
                                        <p:attrNameLst>
                                          <p:attrName>ppt_y</p:attrName>
                                        </p:attrNameLst>
                                      </p:cBhvr>
                                      <p:tavLst>
                                        <p:tav tm="0">
                                          <p:val>
                                            <p:strVal val="#ppt_y"/>
                                          </p:val>
                                        </p:tav>
                                        <p:tav tm="100000">
                                          <p:val>
                                            <p:strVal val="#ppt_y"/>
                                          </p:val>
                                        </p:tav>
                                      </p:tavLst>
                                    </p:anim>
                                    <p:animEffect transition="in" filter="wipe(right)" prLst="gradientSize: 0.1">
                                      <p:cBhvr>
                                        <p:cTn id="72"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76860" y="215265"/>
            <a:ext cx="11555095" cy="6424930"/>
            <a:chOff x="76504" y="514663"/>
            <a:chExt cx="7485060" cy="5687287"/>
          </a:xfrm>
          <a:solidFill>
            <a:schemeClr val="bg1"/>
          </a:solidFill>
        </p:grpSpPr>
        <p:sp>
          <p:nvSpPr>
            <p:cNvPr id="7"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9966960" y="0"/>
            <a:ext cx="2225040" cy="2656840"/>
          </a:xfrm>
          <a:prstGeom prst="rect">
            <a:avLst/>
          </a:prstGeom>
        </p:spPr>
      </p:pic>
      <p:grpSp>
        <p:nvGrpSpPr>
          <p:cNvPr id="43" name="Group 42"/>
          <p:cNvGrpSpPr/>
          <p:nvPr/>
        </p:nvGrpSpPr>
        <p:grpSpPr>
          <a:xfrm>
            <a:off x="724535" y="2600325"/>
            <a:ext cx="10890885" cy="749300"/>
            <a:chOff x="1141" y="4095"/>
            <a:chExt cx="17151" cy="1180"/>
          </a:xfrm>
        </p:grpSpPr>
        <p:sp>
          <p:nvSpPr>
            <p:cNvPr id="23" name="文本框 14"/>
            <p:cNvSpPr txBox="1"/>
            <p:nvPr/>
          </p:nvSpPr>
          <p:spPr>
            <a:xfrm>
              <a:off x="2512" y="4177"/>
              <a:ext cx="15780"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Điều gì đã khiến Minh dừng lại khi vừa rẽ vào làng? </a:t>
              </a:r>
            </a:p>
          </p:txBody>
        </p:sp>
        <p:grpSp>
          <p:nvGrpSpPr>
            <p:cNvPr id="25" name="Group 24"/>
            <p:cNvGrpSpPr/>
            <p:nvPr/>
          </p:nvGrpSpPr>
          <p:grpSpPr>
            <a:xfrm>
              <a:off x="1141" y="4095"/>
              <a:ext cx="1268" cy="1180"/>
              <a:chOff x="1696" y="2762"/>
              <a:chExt cx="1268" cy="1180"/>
            </a:xfrm>
          </p:grpSpPr>
          <p:pic>
            <p:nvPicPr>
              <p:cNvPr id="2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24"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1</a:t>
                </a:r>
              </a:p>
            </p:txBody>
          </p:sp>
        </p:grpSp>
      </p:grpSp>
      <p:grpSp>
        <p:nvGrpSpPr>
          <p:cNvPr id="44" name="Group 43"/>
          <p:cNvGrpSpPr/>
          <p:nvPr/>
        </p:nvGrpSpPr>
        <p:grpSpPr>
          <a:xfrm>
            <a:off x="724535" y="3563620"/>
            <a:ext cx="4725035" cy="749300"/>
            <a:chOff x="1141" y="5612"/>
            <a:chExt cx="7441" cy="1180"/>
          </a:xfrm>
        </p:grpSpPr>
        <p:sp>
          <p:nvSpPr>
            <p:cNvPr id="26" name="文本框 14"/>
            <p:cNvSpPr txBox="1"/>
            <p:nvPr/>
          </p:nvSpPr>
          <p:spPr>
            <a:xfrm>
              <a:off x="2512" y="5694"/>
              <a:ext cx="6070"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Đầm sen có gì đẹp?</a:t>
              </a:r>
            </a:p>
          </p:txBody>
        </p:sp>
        <p:grpSp>
          <p:nvGrpSpPr>
            <p:cNvPr id="27" name="Group 26"/>
            <p:cNvGrpSpPr/>
            <p:nvPr/>
          </p:nvGrpSpPr>
          <p:grpSpPr>
            <a:xfrm>
              <a:off x="1141" y="5612"/>
              <a:ext cx="1269" cy="1180"/>
              <a:chOff x="1696" y="2762"/>
              <a:chExt cx="1269" cy="1180"/>
            </a:xfrm>
          </p:grpSpPr>
          <p:pic>
            <p:nvPicPr>
              <p:cNvPr id="28"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30"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2</a:t>
                </a:r>
              </a:p>
            </p:txBody>
          </p:sp>
        </p:grpSp>
      </p:grpSp>
      <p:grpSp>
        <p:nvGrpSpPr>
          <p:cNvPr id="45" name="Group 44"/>
          <p:cNvGrpSpPr/>
          <p:nvPr/>
        </p:nvGrpSpPr>
        <p:grpSpPr>
          <a:xfrm>
            <a:off x="724535" y="4516120"/>
            <a:ext cx="8228965" cy="749300"/>
            <a:chOff x="1141" y="7112"/>
            <a:chExt cx="12959" cy="1180"/>
          </a:xfrm>
        </p:grpSpPr>
        <p:sp>
          <p:nvSpPr>
            <p:cNvPr id="33" name="文本框 14"/>
            <p:cNvSpPr txBox="1"/>
            <p:nvPr/>
          </p:nvSpPr>
          <p:spPr>
            <a:xfrm>
              <a:off x="2512" y="7194"/>
              <a:ext cx="11588"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Mẹ con bác Tâm hái sen như thế nào?</a:t>
              </a:r>
            </a:p>
          </p:txBody>
        </p:sp>
        <p:grpSp>
          <p:nvGrpSpPr>
            <p:cNvPr id="34" name="Group 33"/>
            <p:cNvGrpSpPr/>
            <p:nvPr/>
          </p:nvGrpSpPr>
          <p:grpSpPr>
            <a:xfrm>
              <a:off x="1141" y="7112"/>
              <a:ext cx="1269" cy="1180"/>
              <a:chOff x="1696" y="2762"/>
              <a:chExt cx="1269" cy="1180"/>
            </a:xfrm>
          </p:grpSpPr>
          <p:pic>
            <p:nvPicPr>
              <p:cNvPr id="3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36"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3</a:t>
                </a:r>
              </a:p>
            </p:txBody>
          </p:sp>
        </p:grpSp>
      </p:grpSp>
      <p:grpSp>
        <p:nvGrpSpPr>
          <p:cNvPr id="46" name="Group 45"/>
          <p:cNvGrpSpPr/>
          <p:nvPr/>
        </p:nvGrpSpPr>
        <p:grpSpPr>
          <a:xfrm>
            <a:off x="724535" y="5488940"/>
            <a:ext cx="6975475" cy="749300"/>
            <a:chOff x="1141" y="8644"/>
            <a:chExt cx="10985" cy="1180"/>
          </a:xfrm>
        </p:grpSpPr>
        <p:sp>
          <p:nvSpPr>
            <p:cNvPr id="37" name="文本框 14"/>
            <p:cNvSpPr txBox="1"/>
            <p:nvPr/>
          </p:nvSpPr>
          <p:spPr>
            <a:xfrm>
              <a:off x="2512" y="8726"/>
              <a:ext cx="9614"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Em thích hình ảnh nào? Vì sao?</a:t>
              </a:r>
            </a:p>
          </p:txBody>
        </p:sp>
        <p:grpSp>
          <p:nvGrpSpPr>
            <p:cNvPr id="38" name="Group 37"/>
            <p:cNvGrpSpPr/>
            <p:nvPr/>
          </p:nvGrpSpPr>
          <p:grpSpPr>
            <a:xfrm>
              <a:off x="1141" y="8644"/>
              <a:ext cx="1269" cy="1180"/>
              <a:chOff x="1696" y="2762"/>
              <a:chExt cx="1269" cy="1180"/>
            </a:xfrm>
          </p:grpSpPr>
          <p:pic>
            <p:nvPicPr>
              <p:cNvPr id="3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40"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4</a:t>
                </a:r>
              </a:p>
            </p:txBody>
          </p:sp>
        </p:grpSp>
      </p:grpSp>
      <p:pic>
        <p:nvPicPr>
          <p:cNvPr id="42" name="Picture 41" descr="Picture13"/>
          <p:cNvPicPr>
            <a:picLocks noChangeAspect="1"/>
          </p:cNvPicPr>
          <p:nvPr/>
        </p:nvPicPr>
        <p:blipFill>
          <a:blip r:embed="rId6"/>
          <a:stretch>
            <a:fillRect/>
          </a:stretch>
        </p:blipFill>
        <p:spPr>
          <a:xfrm>
            <a:off x="-10160" y="495935"/>
            <a:ext cx="3694430" cy="10179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animEffect transition="in" filter="fade">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76860" y="215265"/>
            <a:ext cx="11555095" cy="6424930"/>
            <a:chOff x="76504" y="514663"/>
            <a:chExt cx="7485060" cy="5687287"/>
          </a:xfrm>
          <a:solidFill>
            <a:schemeClr val="bg1"/>
          </a:solidFill>
        </p:grpSpPr>
        <p:sp>
          <p:nvSpPr>
            <p:cNvPr id="7" name="Rectangle: Rounded Corners 10"/>
            <p:cNvSpPr/>
            <p:nvPr/>
          </p:nvSpPr>
          <p:spPr>
            <a:xfrm>
              <a:off x="139597" y="56470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11"/>
            <p:cNvSpPr/>
            <p:nvPr/>
          </p:nvSpPr>
          <p:spPr>
            <a:xfrm>
              <a:off x="112903" y="514663"/>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1" name="Rectangle: Rounded Corners 12"/>
            <p:cNvSpPr/>
            <p:nvPr/>
          </p:nvSpPr>
          <p:spPr>
            <a:xfrm>
              <a:off x="197063" y="557879"/>
              <a:ext cx="7364501" cy="558720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1841987 w 9880096"/>
                <a:gd name="connsiteY3" fmla="*/ 0 h 5501963"/>
                <a:gd name="connsiteX4" fmla="*/ 2405271 w 9880096"/>
                <a:gd name="connsiteY4" fmla="*/ 0 h 5501963"/>
                <a:gd name="connsiteX5" fmla="*/ 2968555 w 9880096"/>
                <a:gd name="connsiteY5" fmla="*/ 0 h 5501963"/>
                <a:gd name="connsiteX6" fmla="*/ 3362854 w 9880096"/>
                <a:gd name="connsiteY6" fmla="*/ 0 h 5501963"/>
                <a:gd name="connsiteX7" fmla="*/ 3926137 w 9880096"/>
                <a:gd name="connsiteY7" fmla="*/ 0 h 5501963"/>
                <a:gd name="connsiteX8" fmla="*/ 4489421 w 9880096"/>
                <a:gd name="connsiteY8" fmla="*/ 0 h 5501963"/>
                <a:gd name="connsiteX9" fmla="*/ 5052705 w 9880096"/>
                <a:gd name="connsiteY9" fmla="*/ 0 h 5501963"/>
                <a:gd name="connsiteX10" fmla="*/ 5447003 w 9880096"/>
                <a:gd name="connsiteY10" fmla="*/ 0 h 5501963"/>
                <a:gd name="connsiteX11" fmla="*/ 5925795 w 9880096"/>
                <a:gd name="connsiteY11" fmla="*/ 0 h 5501963"/>
                <a:gd name="connsiteX12" fmla="*/ 6320093 w 9880096"/>
                <a:gd name="connsiteY12" fmla="*/ 0 h 5501963"/>
                <a:gd name="connsiteX13" fmla="*/ 7052362 w 9880096"/>
                <a:gd name="connsiteY13" fmla="*/ 0 h 5501963"/>
                <a:gd name="connsiteX14" fmla="*/ 7362168 w 9880096"/>
                <a:gd name="connsiteY14" fmla="*/ 0 h 5501963"/>
                <a:gd name="connsiteX15" fmla="*/ 8094437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297009 h 5501963"/>
                <a:gd name="connsiteX19" fmla="*/ 9880096 w 9880096"/>
                <a:gd name="connsiteY19" fmla="*/ 1756464 h 5501963"/>
                <a:gd name="connsiteX20" fmla="*/ 9880096 w 9880096"/>
                <a:gd name="connsiteY20" fmla="*/ 2338053 h 5501963"/>
                <a:gd name="connsiteX21" fmla="*/ 9880096 w 9880096"/>
                <a:gd name="connsiteY21" fmla="*/ 2797509 h 5501963"/>
                <a:gd name="connsiteX22" fmla="*/ 9880096 w 9880096"/>
                <a:gd name="connsiteY22" fmla="*/ 3379098 h 5501963"/>
                <a:gd name="connsiteX23" fmla="*/ 9880096 w 9880096"/>
                <a:gd name="connsiteY23" fmla="*/ 3919975 h 5501963"/>
                <a:gd name="connsiteX24" fmla="*/ 9880096 w 9880096"/>
                <a:gd name="connsiteY24" fmla="*/ 4786543 h 5501963"/>
                <a:gd name="connsiteX25" fmla="*/ 9164676 w 9880096"/>
                <a:gd name="connsiteY25" fmla="*/ 5501963 h 5501963"/>
                <a:gd name="connsiteX26" fmla="*/ 8685885 w 9880096"/>
                <a:gd name="connsiteY26" fmla="*/ 5501963 h 5501963"/>
                <a:gd name="connsiteX27" fmla="*/ 8038109 w 9880096"/>
                <a:gd name="connsiteY27" fmla="*/ 5501963 h 5501963"/>
                <a:gd name="connsiteX28" fmla="*/ 7643810 w 9880096"/>
                <a:gd name="connsiteY28" fmla="*/ 5501963 h 5501963"/>
                <a:gd name="connsiteX29" fmla="*/ 6996034 w 9880096"/>
                <a:gd name="connsiteY29" fmla="*/ 5501963 h 5501963"/>
                <a:gd name="connsiteX30" fmla="*/ 6601735 w 9880096"/>
                <a:gd name="connsiteY30" fmla="*/ 5501963 h 5501963"/>
                <a:gd name="connsiteX31" fmla="*/ 6291929 w 9880096"/>
                <a:gd name="connsiteY31" fmla="*/ 5501963 h 5501963"/>
                <a:gd name="connsiteX32" fmla="*/ 5813138 w 9880096"/>
                <a:gd name="connsiteY32" fmla="*/ 5501963 h 5501963"/>
                <a:gd name="connsiteX33" fmla="*/ 5165361 w 9880096"/>
                <a:gd name="connsiteY33" fmla="*/ 5501963 h 5501963"/>
                <a:gd name="connsiteX34" fmla="*/ 4686570 w 9880096"/>
                <a:gd name="connsiteY34" fmla="*/ 5501963 h 5501963"/>
                <a:gd name="connsiteX35" fmla="*/ 3954301 w 9880096"/>
                <a:gd name="connsiteY35" fmla="*/ 5501963 h 5501963"/>
                <a:gd name="connsiteX36" fmla="*/ 3644495 w 9880096"/>
                <a:gd name="connsiteY36" fmla="*/ 5501963 h 5501963"/>
                <a:gd name="connsiteX37" fmla="*/ 3165704 w 9880096"/>
                <a:gd name="connsiteY37" fmla="*/ 5501963 h 5501963"/>
                <a:gd name="connsiteX38" fmla="*/ 2602421 w 9880096"/>
                <a:gd name="connsiteY38" fmla="*/ 5501963 h 5501963"/>
                <a:gd name="connsiteX39" fmla="*/ 2123629 w 9880096"/>
                <a:gd name="connsiteY39" fmla="*/ 5501963 h 5501963"/>
                <a:gd name="connsiteX40" fmla="*/ 1475853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123532 h 5501963"/>
                <a:gd name="connsiteX44" fmla="*/ 0 w 9880096"/>
                <a:gd name="connsiteY44" fmla="*/ 3460520 h 5501963"/>
                <a:gd name="connsiteX45" fmla="*/ 0 w 9880096"/>
                <a:gd name="connsiteY45" fmla="*/ 2797509 h 5501963"/>
                <a:gd name="connsiteX46" fmla="*/ 0 w 9880096"/>
                <a:gd name="connsiteY46" fmla="*/ 2297342 h 5501963"/>
                <a:gd name="connsiteX47" fmla="*/ 0 w 9880096"/>
                <a:gd name="connsiteY47" fmla="*/ 1715753 h 5501963"/>
                <a:gd name="connsiteX48" fmla="*/ 0 w 9880096"/>
                <a:gd name="connsiteY48"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80096" h="5501963" fill="none" extrusionOk="0">
                  <a:moveTo>
                    <a:pt x="0" y="715420"/>
                  </a:moveTo>
                  <a:cubicBezTo>
                    <a:pt x="-34736" y="357500"/>
                    <a:pt x="219868" y="-61629"/>
                    <a:pt x="715420" y="0"/>
                  </a:cubicBezTo>
                  <a:cubicBezTo>
                    <a:pt x="871759" y="-27249"/>
                    <a:pt x="1190520" y="12256"/>
                    <a:pt x="1447689" y="0"/>
                  </a:cubicBezTo>
                  <a:cubicBezTo>
                    <a:pt x="1704858" y="-12256"/>
                    <a:pt x="1673394" y="40953"/>
                    <a:pt x="1841987" y="0"/>
                  </a:cubicBezTo>
                  <a:cubicBezTo>
                    <a:pt x="2010580" y="-40953"/>
                    <a:pt x="2217717" y="32521"/>
                    <a:pt x="2405271" y="0"/>
                  </a:cubicBezTo>
                  <a:cubicBezTo>
                    <a:pt x="2592825" y="-32521"/>
                    <a:pt x="2703750" y="4641"/>
                    <a:pt x="2968555" y="0"/>
                  </a:cubicBezTo>
                  <a:cubicBezTo>
                    <a:pt x="3233360" y="-4641"/>
                    <a:pt x="3209066" y="31068"/>
                    <a:pt x="3362854" y="0"/>
                  </a:cubicBezTo>
                  <a:cubicBezTo>
                    <a:pt x="3516642" y="-31068"/>
                    <a:pt x="3790231" y="39123"/>
                    <a:pt x="3926137" y="0"/>
                  </a:cubicBezTo>
                  <a:cubicBezTo>
                    <a:pt x="4062043" y="-39123"/>
                    <a:pt x="4212303" y="8454"/>
                    <a:pt x="4489421" y="0"/>
                  </a:cubicBezTo>
                  <a:cubicBezTo>
                    <a:pt x="4766539" y="-8454"/>
                    <a:pt x="4813742" y="45019"/>
                    <a:pt x="5052705" y="0"/>
                  </a:cubicBezTo>
                  <a:cubicBezTo>
                    <a:pt x="5291668" y="-45019"/>
                    <a:pt x="5315129" y="16674"/>
                    <a:pt x="5447003" y="0"/>
                  </a:cubicBezTo>
                  <a:cubicBezTo>
                    <a:pt x="5578877" y="-16674"/>
                    <a:pt x="5764583" y="30726"/>
                    <a:pt x="5925795" y="0"/>
                  </a:cubicBezTo>
                  <a:cubicBezTo>
                    <a:pt x="6087007" y="-30726"/>
                    <a:pt x="6147963" y="37425"/>
                    <a:pt x="6320093" y="0"/>
                  </a:cubicBezTo>
                  <a:cubicBezTo>
                    <a:pt x="6492223" y="-37425"/>
                    <a:pt x="6854869" y="36236"/>
                    <a:pt x="7052362" y="0"/>
                  </a:cubicBezTo>
                  <a:cubicBezTo>
                    <a:pt x="7249855" y="-36236"/>
                    <a:pt x="7222793" y="6814"/>
                    <a:pt x="7362168" y="0"/>
                  </a:cubicBezTo>
                  <a:cubicBezTo>
                    <a:pt x="7501543" y="-6814"/>
                    <a:pt x="7900868" y="3581"/>
                    <a:pt x="8094437" y="0"/>
                  </a:cubicBezTo>
                  <a:cubicBezTo>
                    <a:pt x="8288006" y="-3581"/>
                    <a:pt x="8861092" y="110701"/>
                    <a:pt x="9164676" y="0"/>
                  </a:cubicBezTo>
                  <a:cubicBezTo>
                    <a:pt x="9551520" y="67165"/>
                    <a:pt x="9841747" y="306872"/>
                    <a:pt x="9880096" y="715420"/>
                  </a:cubicBezTo>
                  <a:cubicBezTo>
                    <a:pt x="9886580" y="965237"/>
                    <a:pt x="9837558" y="1077562"/>
                    <a:pt x="9880096" y="1297009"/>
                  </a:cubicBezTo>
                  <a:cubicBezTo>
                    <a:pt x="9922634" y="1516456"/>
                    <a:pt x="9859663" y="1555342"/>
                    <a:pt x="9880096" y="1756464"/>
                  </a:cubicBezTo>
                  <a:cubicBezTo>
                    <a:pt x="9900529" y="1957587"/>
                    <a:pt x="9876226" y="2108228"/>
                    <a:pt x="9880096" y="2338053"/>
                  </a:cubicBezTo>
                  <a:cubicBezTo>
                    <a:pt x="9883966" y="2567878"/>
                    <a:pt x="9850239" y="2691063"/>
                    <a:pt x="9880096" y="2797509"/>
                  </a:cubicBezTo>
                  <a:cubicBezTo>
                    <a:pt x="9909953" y="2903955"/>
                    <a:pt x="9838870" y="3113876"/>
                    <a:pt x="9880096" y="3379098"/>
                  </a:cubicBezTo>
                  <a:cubicBezTo>
                    <a:pt x="9921322" y="3644320"/>
                    <a:pt x="9843964" y="3694615"/>
                    <a:pt x="9880096" y="3919975"/>
                  </a:cubicBezTo>
                  <a:cubicBezTo>
                    <a:pt x="9916228" y="4145335"/>
                    <a:pt x="9822861" y="4359210"/>
                    <a:pt x="9880096" y="4786543"/>
                  </a:cubicBezTo>
                  <a:cubicBezTo>
                    <a:pt x="9831296" y="5098242"/>
                    <a:pt x="9607022" y="5409278"/>
                    <a:pt x="9164676" y="5501963"/>
                  </a:cubicBezTo>
                  <a:cubicBezTo>
                    <a:pt x="9015263" y="5531281"/>
                    <a:pt x="8794588" y="5463894"/>
                    <a:pt x="8685885" y="5501963"/>
                  </a:cubicBezTo>
                  <a:cubicBezTo>
                    <a:pt x="8577182" y="5540032"/>
                    <a:pt x="8292392" y="5437016"/>
                    <a:pt x="8038109" y="5501963"/>
                  </a:cubicBezTo>
                  <a:cubicBezTo>
                    <a:pt x="7783826" y="5566910"/>
                    <a:pt x="7825032" y="5488939"/>
                    <a:pt x="7643810" y="5501963"/>
                  </a:cubicBezTo>
                  <a:cubicBezTo>
                    <a:pt x="7462588" y="5514987"/>
                    <a:pt x="7137238" y="5470087"/>
                    <a:pt x="6996034" y="5501963"/>
                  </a:cubicBezTo>
                  <a:cubicBezTo>
                    <a:pt x="6854830" y="5533839"/>
                    <a:pt x="6742864" y="5470103"/>
                    <a:pt x="6601735" y="5501963"/>
                  </a:cubicBezTo>
                  <a:cubicBezTo>
                    <a:pt x="6460606" y="5533823"/>
                    <a:pt x="6400471" y="5468572"/>
                    <a:pt x="6291929" y="5501963"/>
                  </a:cubicBezTo>
                  <a:cubicBezTo>
                    <a:pt x="6183387" y="5535354"/>
                    <a:pt x="5942882" y="5493851"/>
                    <a:pt x="5813138" y="5501963"/>
                  </a:cubicBezTo>
                  <a:cubicBezTo>
                    <a:pt x="5683394" y="5510075"/>
                    <a:pt x="5379148" y="5463279"/>
                    <a:pt x="5165361" y="5501963"/>
                  </a:cubicBezTo>
                  <a:cubicBezTo>
                    <a:pt x="4951574" y="5540647"/>
                    <a:pt x="4805979" y="5477033"/>
                    <a:pt x="4686570" y="5501963"/>
                  </a:cubicBezTo>
                  <a:cubicBezTo>
                    <a:pt x="4567161" y="5526893"/>
                    <a:pt x="4146276" y="5427523"/>
                    <a:pt x="3954301" y="5501963"/>
                  </a:cubicBezTo>
                  <a:cubicBezTo>
                    <a:pt x="3762326" y="5576403"/>
                    <a:pt x="3708113" y="5487839"/>
                    <a:pt x="3644495" y="5501963"/>
                  </a:cubicBezTo>
                  <a:cubicBezTo>
                    <a:pt x="3580877" y="5516087"/>
                    <a:pt x="3394760" y="5466277"/>
                    <a:pt x="3165704" y="5501963"/>
                  </a:cubicBezTo>
                  <a:cubicBezTo>
                    <a:pt x="2936648" y="5537649"/>
                    <a:pt x="2834980" y="5498566"/>
                    <a:pt x="2602421" y="5501963"/>
                  </a:cubicBezTo>
                  <a:cubicBezTo>
                    <a:pt x="2369862" y="5505360"/>
                    <a:pt x="2338280" y="5458000"/>
                    <a:pt x="2123629" y="5501963"/>
                  </a:cubicBezTo>
                  <a:cubicBezTo>
                    <a:pt x="1908978" y="5545926"/>
                    <a:pt x="1620023" y="5444759"/>
                    <a:pt x="1475853" y="5501963"/>
                  </a:cubicBezTo>
                  <a:cubicBezTo>
                    <a:pt x="1331683" y="5559167"/>
                    <a:pt x="900732" y="5498412"/>
                    <a:pt x="715420" y="5501963"/>
                  </a:cubicBezTo>
                  <a:cubicBezTo>
                    <a:pt x="419415" y="5461836"/>
                    <a:pt x="-83307" y="5148818"/>
                    <a:pt x="0" y="4786543"/>
                  </a:cubicBezTo>
                  <a:cubicBezTo>
                    <a:pt x="-24950" y="4626784"/>
                    <a:pt x="25094" y="4406570"/>
                    <a:pt x="0" y="4123532"/>
                  </a:cubicBezTo>
                  <a:cubicBezTo>
                    <a:pt x="-25094" y="3840494"/>
                    <a:pt x="39615" y="3674732"/>
                    <a:pt x="0" y="3460520"/>
                  </a:cubicBezTo>
                  <a:cubicBezTo>
                    <a:pt x="-39615" y="3246308"/>
                    <a:pt x="15667" y="3095082"/>
                    <a:pt x="0" y="2797509"/>
                  </a:cubicBezTo>
                  <a:cubicBezTo>
                    <a:pt x="-15667" y="2499936"/>
                    <a:pt x="40389" y="2458936"/>
                    <a:pt x="0" y="2297342"/>
                  </a:cubicBezTo>
                  <a:cubicBezTo>
                    <a:pt x="-40389" y="2135748"/>
                    <a:pt x="34467" y="1922409"/>
                    <a:pt x="0" y="1715753"/>
                  </a:cubicBezTo>
                  <a:cubicBezTo>
                    <a:pt x="-34467" y="1509097"/>
                    <a:pt x="26191" y="1147362"/>
                    <a:pt x="0" y="715420"/>
                  </a:cubicBezTo>
                  <a:close/>
                </a:path>
                <a:path w="9880096" h="5501963" stroke="0"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Rectangle: Rounded Corners 13"/>
            <p:cNvSpPr/>
            <p:nvPr/>
          </p:nvSpPr>
          <p:spPr>
            <a:xfrm>
              <a:off x="76504" y="614763"/>
              <a:ext cx="7427991" cy="5587187"/>
            </a:xfrm>
            <a:custGeom>
              <a:avLst/>
              <a:gdLst>
                <a:gd name="connsiteX0" fmla="*/ 0 w 9880096"/>
                <a:gd name="connsiteY0" fmla="*/ 715420 h 5501963"/>
                <a:gd name="connsiteX1" fmla="*/ 715420 w 9880096"/>
                <a:gd name="connsiteY1" fmla="*/ 0 h 5501963"/>
                <a:gd name="connsiteX2" fmla="*/ 1447689 w 9880096"/>
                <a:gd name="connsiteY2" fmla="*/ 0 h 5501963"/>
                <a:gd name="connsiteX3" fmla="*/ 2010973 w 9880096"/>
                <a:gd name="connsiteY3" fmla="*/ 0 h 5501963"/>
                <a:gd name="connsiteX4" fmla="*/ 2405271 w 9880096"/>
                <a:gd name="connsiteY4" fmla="*/ 0 h 5501963"/>
                <a:gd name="connsiteX5" fmla="*/ 2968555 w 9880096"/>
                <a:gd name="connsiteY5" fmla="*/ 0 h 5501963"/>
                <a:gd name="connsiteX6" fmla="*/ 3278361 w 9880096"/>
                <a:gd name="connsiteY6" fmla="*/ 0 h 5501963"/>
                <a:gd name="connsiteX7" fmla="*/ 3757152 w 9880096"/>
                <a:gd name="connsiteY7" fmla="*/ 0 h 5501963"/>
                <a:gd name="connsiteX8" fmla="*/ 4320436 w 9880096"/>
                <a:gd name="connsiteY8" fmla="*/ 0 h 5501963"/>
                <a:gd name="connsiteX9" fmla="*/ 4883720 w 9880096"/>
                <a:gd name="connsiteY9" fmla="*/ 0 h 5501963"/>
                <a:gd name="connsiteX10" fmla="*/ 5531496 w 9880096"/>
                <a:gd name="connsiteY10" fmla="*/ 0 h 5501963"/>
                <a:gd name="connsiteX11" fmla="*/ 5925795 w 9880096"/>
                <a:gd name="connsiteY11" fmla="*/ 0 h 5501963"/>
                <a:gd name="connsiteX12" fmla="*/ 6404586 w 9880096"/>
                <a:gd name="connsiteY12" fmla="*/ 0 h 5501963"/>
                <a:gd name="connsiteX13" fmla="*/ 7052362 w 9880096"/>
                <a:gd name="connsiteY13" fmla="*/ 0 h 5501963"/>
                <a:gd name="connsiteX14" fmla="*/ 7531153 w 9880096"/>
                <a:gd name="connsiteY14" fmla="*/ 0 h 5501963"/>
                <a:gd name="connsiteX15" fmla="*/ 8009944 w 9880096"/>
                <a:gd name="connsiteY15" fmla="*/ 0 h 5501963"/>
                <a:gd name="connsiteX16" fmla="*/ 9164676 w 9880096"/>
                <a:gd name="connsiteY16" fmla="*/ 0 h 5501963"/>
                <a:gd name="connsiteX17" fmla="*/ 9880096 w 9880096"/>
                <a:gd name="connsiteY17" fmla="*/ 715420 h 5501963"/>
                <a:gd name="connsiteX18" fmla="*/ 9880096 w 9880096"/>
                <a:gd name="connsiteY18" fmla="*/ 1337720 h 5501963"/>
                <a:gd name="connsiteX19" fmla="*/ 9880096 w 9880096"/>
                <a:gd name="connsiteY19" fmla="*/ 2000732 h 5501963"/>
                <a:gd name="connsiteX20" fmla="*/ 9880096 w 9880096"/>
                <a:gd name="connsiteY20" fmla="*/ 2500898 h 5501963"/>
                <a:gd name="connsiteX21" fmla="*/ 9880096 w 9880096"/>
                <a:gd name="connsiteY21" fmla="*/ 3123198 h 5501963"/>
                <a:gd name="connsiteX22" fmla="*/ 9880096 w 9880096"/>
                <a:gd name="connsiteY22" fmla="*/ 3704787 h 5501963"/>
                <a:gd name="connsiteX23" fmla="*/ 9880096 w 9880096"/>
                <a:gd name="connsiteY23" fmla="*/ 4786543 h 5501963"/>
                <a:gd name="connsiteX24" fmla="*/ 9164676 w 9880096"/>
                <a:gd name="connsiteY24" fmla="*/ 5501963 h 5501963"/>
                <a:gd name="connsiteX25" fmla="*/ 8685885 w 9880096"/>
                <a:gd name="connsiteY25" fmla="*/ 5501963 h 5501963"/>
                <a:gd name="connsiteX26" fmla="*/ 8376079 w 9880096"/>
                <a:gd name="connsiteY26" fmla="*/ 5501963 h 5501963"/>
                <a:gd name="connsiteX27" fmla="*/ 7981780 w 9880096"/>
                <a:gd name="connsiteY27" fmla="*/ 5501963 h 5501963"/>
                <a:gd name="connsiteX28" fmla="*/ 7671974 w 9880096"/>
                <a:gd name="connsiteY28" fmla="*/ 5501963 h 5501963"/>
                <a:gd name="connsiteX29" fmla="*/ 6939705 w 9880096"/>
                <a:gd name="connsiteY29" fmla="*/ 5501963 h 5501963"/>
                <a:gd name="connsiteX30" fmla="*/ 6545407 w 9880096"/>
                <a:gd name="connsiteY30" fmla="*/ 5501963 h 5501963"/>
                <a:gd name="connsiteX31" fmla="*/ 5897630 w 9880096"/>
                <a:gd name="connsiteY31" fmla="*/ 5501963 h 5501963"/>
                <a:gd name="connsiteX32" fmla="*/ 5587824 w 9880096"/>
                <a:gd name="connsiteY32" fmla="*/ 5501963 h 5501963"/>
                <a:gd name="connsiteX33" fmla="*/ 5024541 w 9880096"/>
                <a:gd name="connsiteY33" fmla="*/ 5501963 h 5501963"/>
                <a:gd name="connsiteX34" fmla="*/ 4376764 w 9880096"/>
                <a:gd name="connsiteY34" fmla="*/ 5501963 h 5501963"/>
                <a:gd name="connsiteX35" fmla="*/ 3813481 w 9880096"/>
                <a:gd name="connsiteY35" fmla="*/ 5501963 h 5501963"/>
                <a:gd name="connsiteX36" fmla="*/ 3250197 w 9880096"/>
                <a:gd name="connsiteY36" fmla="*/ 5501963 h 5501963"/>
                <a:gd name="connsiteX37" fmla="*/ 2602421 w 9880096"/>
                <a:gd name="connsiteY37" fmla="*/ 5501963 h 5501963"/>
                <a:gd name="connsiteX38" fmla="*/ 2208122 w 9880096"/>
                <a:gd name="connsiteY38" fmla="*/ 5501963 h 5501963"/>
                <a:gd name="connsiteX39" fmla="*/ 1729331 w 9880096"/>
                <a:gd name="connsiteY39" fmla="*/ 5501963 h 5501963"/>
                <a:gd name="connsiteX40" fmla="*/ 1250540 w 9880096"/>
                <a:gd name="connsiteY40" fmla="*/ 5501963 h 5501963"/>
                <a:gd name="connsiteX41" fmla="*/ 715420 w 9880096"/>
                <a:gd name="connsiteY41" fmla="*/ 5501963 h 5501963"/>
                <a:gd name="connsiteX42" fmla="*/ 0 w 9880096"/>
                <a:gd name="connsiteY42" fmla="*/ 4786543 h 5501963"/>
                <a:gd name="connsiteX43" fmla="*/ 0 w 9880096"/>
                <a:gd name="connsiteY43" fmla="*/ 4204954 h 5501963"/>
                <a:gd name="connsiteX44" fmla="*/ 0 w 9880096"/>
                <a:gd name="connsiteY44" fmla="*/ 3704787 h 5501963"/>
                <a:gd name="connsiteX45" fmla="*/ 0 w 9880096"/>
                <a:gd name="connsiteY45" fmla="*/ 3204621 h 5501963"/>
                <a:gd name="connsiteX46" fmla="*/ 0 w 9880096"/>
                <a:gd name="connsiteY46" fmla="*/ 2541609 h 5501963"/>
                <a:gd name="connsiteX47" fmla="*/ 0 w 9880096"/>
                <a:gd name="connsiteY47" fmla="*/ 1960020 h 5501963"/>
                <a:gd name="connsiteX48" fmla="*/ 0 w 9880096"/>
                <a:gd name="connsiteY48" fmla="*/ 1419143 h 5501963"/>
                <a:gd name="connsiteX49" fmla="*/ 0 w 9880096"/>
                <a:gd name="connsiteY49" fmla="*/ 715420 h 550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80096" h="5501963" extrusionOk="0">
                  <a:moveTo>
                    <a:pt x="0" y="715420"/>
                  </a:moveTo>
                  <a:cubicBezTo>
                    <a:pt x="-67695" y="381258"/>
                    <a:pt x="299118" y="110072"/>
                    <a:pt x="715420" y="0"/>
                  </a:cubicBezTo>
                  <a:cubicBezTo>
                    <a:pt x="981739" y="-42825"/>
                    <a:pt x="1205415" y="17937"/>
                    <a:pt x="1447689" y="0"/>
                  </a:cubicBezTo>
                  <a:cubicBezTo>
                    <a:pt x="1689963" y="-17937"/>
                    <a:pt x="1750137" y="53192"/>
                    <a:pt x="2010973" y="0"/>
                  </a:cubicBezTo>
                  <a:cubicBezTo>
                    <a:pt x="2271809" y="-53192"/>
                    <a:pt x="2210658" y="1814"/>
                    <a:pt x="2405271" y="0"/>
                  </a:cubicBezTo>
                  <a:cubicBezTo>
                    <a:pt x="2599884" y="-1814"/>
                    <a:pt x="2778393" y="42437"/>
                    <a:pt x="2968555" y="0"/>
                  </a:cubicBezTo>
                  <a:cubicBezTo>
                    <a:pt x="3158717" y="-42437"/>
                    <a:pt x="3199284" y="5604"/>
                    <a:pt x="3278361" y="0"/>
                  </a:cubicBezTo>
                  <a:cubicBezTo>
                    <a:pt x="3357438" y="-5604"/>
                    <a:pt x="3652733" y="15799"/>
                    <a:pt x="3757152" y="0"/>
                  </a:cubicBezTo>
                  <a:cubicBezTo>
                    <a:pt x="3861571" y="-15799"/>
                    <a:pt x="4206628" y="57732"/>
                    <a:pt x="4320436" y="0"/>
                  </a:cubicBezTo>
                  <a:cubicBezTo>
                    <a:pt x="4434244" y="-57732"/>
                    <a:pt x="4748815" y="30898"/>
                    <a:pt x="4883720" y="0"/>
                  </a:cubicBezTo>
                  <a:cubicBezTo>
                    <a:pt x="5018625" y="-30898"/>
                    <a:pt x="5243825" y="16471"/>
                    <a:pt x="5531496" y="0"/>
                  </a:cubicBezTo>
                  <a:cubicBezTo>
                    <a:pt x="5819167" y="-16471"/>
                    <a:pt x="5845254" y="22874"/>
                    <a:pt x="5925795" y="0"/>
                  </a:cubicBezTo>
                  <a:cubicBezTo>
                    <a:pt x="6006336" y="-22874"/>
                    <a:pt x="6176037" y="47213"/>
                    <a:pt x="6404586" y="0"/>
                  </a:cubicBezTo>
                  <a:cubicBezTo>
                    <a:pt x="6633135" y="-47213"/>
                    <a:pt x="6828811" y="14101"/>
                    <a:pt x="7052362" y="0"/>
                  </a:cubicBezTo>
                  <a:cubicBezTo>
                    <a:pt x="7275913" y="-14101"/>
                    <a:pt x="7312424" y="6254"/>
                    <a:pt x="7531153" y="0"/>
                  </a:cubicBezTo>
                  <a:cubicBezTo>
                    <a:pt x="7749882" y="-6254"/>
                    <a:pt x="7825680" y="43385"/>
                    <a:pt x="8009944" y="0"/>
                  </a:cubicBezTo>
                  <a:cubicBezTo>
                    <a:pt x="8194208" y="-43385"/>
                    <a:pt x="8652259" y="54144"/>
                    <a:pt x="9164676" y="0"/>
                  </a:cubicBezTo>
                  <a:cubicBezTo>
                    <a:pt x="9540285" y="7726"/>
                    <a:pt x="9886949" y="311139"/>
                    <a:pt x="9880096" y="715420"/>
                  </a:cubicBezTo>
                  <a:cubicBezTo>
                    <a:pt x="9918339" y="984619"/>
                    <a:pt x="9806101" y="1211420"/>
                    <a:pt x="9880096" y="1337720"/>
                  </a:cubicBezTo>
                  <a:cubicBezTo>
                    <a:pt x="9954091" y="1464020"/>
                    <a:pt x="9817482" y="1843764"/>
                    <a:pt x="9880096" y="2000732"/>
                  </a:cubicBezTo>
                  <a:cubicBezTo>
                    <a:pt x="9942710" y="2157700"/>
                    <a:pt x="9841589" y="2268929"/>
                    <a:pt x="9880096" y="2500898"/>
                  </a:cubicBezTo>
                  <a:cubicBezTo>
                    <a:pt x="9918603" y="2732867"/>
                    <a:pt x="9845207" y="2923884"/>
                    <a:pt x="9880096" y="3123198"/>
                  </a:cubicBezTo>
                  <a:cubicBezTo>
                    <a:pt x="9914985" y="3322512"/>
                    <a:pt x="9851240" y="3471802"/>
                    <a:pt x="9880096" y="3704787"/>
                  </a:cubicBezTo>
                  <a:cubicBezTo>
                    <a:pt x="9908952" y="3937772"/>
                    <a:pt x="9751738" y="4531716"/>
                    <a:pt x="9880096" y="4786543"/>
                  </a:cubicBezTo>
                  <a:cubicBezTo>
                    <a:pt x="9850790" y="5284024"/>
                    <a:pt x="9533126" y="5441212"/>
                    <a:pt x="9164676" y="5501963"/>
                  </a:cubicBezTo>
                  <a:cubicBezTo>
                    <a:pt x="9056471" y="5548687"/>
                    <a:pt x="8814950" y="5479154"/>
                    <a:pt x="8685885" y="5501963"/>
                  </a:cubicBezTo>
                  <a:cubicBezTo>
                    <a:pt x="8556820" y="5524772"/>
                    <a:pt x="8520569" y="5494135"/>
                    <a:pt x="8376079" y="5501963"/>
                  </a:cubicBezTo>
                  <a:cubicBezTo>
                    <a:pt x="8231589" y="5509791"/>
                    <a:pt x="8137883" y="5471412"/>
                    <a:pt x="7981780" y="5501963"/>
                  </a:cubicBezTo>
                  <a:cubicBezTo>
                    <a:pt x="7825677" y="5532514"/>
                    <a:pt x="7800723" y="5474360"/>
                    <a:pt x="7671974" y="5501963"/>
                  </a:cubicBezTo>
                  <a:cubicBezTo>
                    <a:pt x="7543225" y="5529566"/>
                    <a:pt x="7117584" y="5427214"/>
                    <a:pt x="6939705" y="5501963"/>
                  </a:cubicBezTo>
                  <a:cubicBezTo>
                    <a:pt x="6761826" y="5576712"/>
                    <a:pt x="6720852" y="5457705"/>
                    <a:pt x="6545407" y="5501963"/>
                  </a:cubicBezTo>
                  <a:cubicBezTo>
                    <a:pt x="6369962" y="5546221"/>
                    <a:pt x="6060516" y="5501163"/>
                    <a:pt x="5897630" y="5501963"/>
                  </a:cubicBezTo>
                  <a:cubicBezTo>
                    <a:pt x="5734744" y="5502763"/>
                    <a:pt x="5680858" y="5486916"/>
                    <a:pt x="5587824" y="5501963"/>
                  </a:cubicBezTo>
                  <a:cubicBezTo>
                    <a:pt x="5494790" y="5517010"/>
                    <a:pt x="5281836" y="5487221"/>
                    <a:pt x="5024541" y="5501963"/>
                  </a:cubicBezTo>
                  <a:cubicBezTo>
                    <a:pt x="4767246" y="5516705"/>
                    <a:pt x="4533816" y="5427895"/>
                    <a:pt x="4376764" y="5501963"/>
                  </a:cubicBezTo>
                  <a:cubicBezTo>
                    <a:pt x="4219712" y="5576031"/>
                    <a:pt x="4073539" y="5478450"/>
                    <a:pt x="3813481" y="5501963"/>
                  </a:cubicBezTo>
                  <a:cubicBezTo>
                    <a:pt x="3553423" y="5525476"/>
                    <a:pt x="3389738" y="5446262"/>
                    <a:pt x="3250197" y="5501963"/>
                  </a:cubicBezTo>
                  <a:cubicBezTo>
                    <a:pt x="3110656" y="5557664"/>
                    <a:pt x="2824805" y="5451806"/>
                    <a:pt x="2602421" y="5501963"/>
                  </a:cubicBezTo>
                  <a:cubicBezTo>
                    <a:pt x="2380037" y="5552120"/>
                    <a:pt x="2287829" y="5463565"/>
                    <a:pt x="2208122" y="5501963"/>
                  </a:cubicBezTo>
                  <a:cubicBezTo>
                    <a:pt x="2128415" y="5540361"/>
                    <a:pt x="1891163" y="5451598"/>
                    <a:pt x="1729331" y="5501963"/>
                  </a:cubicBezTo>
                  <a:cubicBezTo>
                    <a:pt x="1567499" y="5552328"/>
                    <a:pt x="1420936" y="5499886"/>
                    <a:pt x="1250540" y="5501963"/>
                  </a:cubicBezTo>
                  <a:cubicBezTo>
                    <a:pt x="1080144" y="5504040"/>
                    <a:pt x="930674" y="5487866"/>
                    <a:pt x="715420" y="5501963"/>
                  </a:cubicBezTo>
                  <a:cubicBezTo>
                    <a:pt x="341406" y="5505981"/>
                    <a:pt x="69067" y="5221999"/>
                    <a:pt x="0" y="4786543"/>
                  </a:cubicBezTo>
                  <a:cubicBezTo>
                    <a:pt x="-30095" y="4501244"/>
                    <a:pt x="39706" y="4365666"/>
                    <a:pt x="0" y="4204954"/>
                  </a:cubicBezTo>
                  <a:cubicBezTo>
                    <a:pt x="-39706" y="4044242"/>
                    <a:pt x="22170" y="3908577"/>
                    <a:pt x="0" y="3704787"/>
                  </a:cubicBezTo>
                  <a:cubicBezTo>
                    <a:pt x="-22170" y="3500997"/>
                    <a:pt x="55894" y="3376711"/>
                    <a:pt x="0" y="3204621"/>
                  </a:cubicBezTo>
                  <a:cubicBezTo>
                    <a:pt x="-55894" y="3032531"/>
                    <a:pt x="11608" y="2800440"/>
                    <a:pt x="0" y="2541609"/>
                  </a:cubicBezTo>
                  <a:cubicBezTo>
                    <a:pt x="-11608" y="2282778"/>
                    <a:pt x="31575" y="2214657"/>
                    <a:pt x="0" y="1960020"/>
                  </a:cubicBezTo>
                  <a:cubicBezTo>
                    <a:pt x="-31575" y="1705383"/>
                    <a:pt x="40572" y="1640318"/>
                    <a:pt x="0" y="1419143"/>
                  </a:cubicBezTo>
                  <a:cubicBezTo>
                    <a:pt x="-40572" y="1197968"/>
                    <a:pt x="15153" y="974896"/>
                    <a:pt x="0" y="715420"/>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296" b="90000" l="10000" r="99271">
                        <a14:foregroundMark x1="72292" y1="34167" x2="85677" y2="27222"/>
                        <a14:foregroundMark x1="67813" y1="35833" x2="94635" y2="54907"/>
                        <a14:foregroundMark x1="72865" y1="43519" x2="92917" y2="59167"/>
                        <a14:foregroundMark x1="80208" y1="33796" x2="94740" y2="47963"/>
                        <a14:foregroundMark x1="83958" y1="27407" x2="99271" y2="8704"/>
                        <a14:foregroundMark x1="99271" y1="8704" x2="99271" y2="8704"/>
                        <a14:foregroundMark x1="98333" y1="1296" x2="96667" y2="5093"/>
                        <a14:foregroundMark x1="92188" y1="49444" x2="92188" y2="49444"/>
                        <a14:backgroundMark x1="71250" y1="20741" x2="85208" y2="7685"/>
                        <a14:backgroundMark x1="85208" y1="7685" x2="85208" y2="7685"/>
                        <a14:backgroundMark x1="60729" y1="54630" x2="77552" y2="83796"/>
                        <a14:backgroundMark x1="69063" y1="59167" x2="71250" y2="61759"/>
                        <a14:backgroundMark x1="85260" y1="80556" x2="90677" y2="85093"/>
                        <a14:backgroundMark x1="70990" y1="73333" x2="77865" y2="66204"/>
                        <a14:backgroundMark x1="83490" y1="11019" x2="82031" y2="15463"/>
                        <a14:backgroundMark x1="76458" y1="58704" x2="83490" y2="69722"/>
                        <a14:backgroundMark x1="99063" y1="67500" x2="88229" y2="82870"/>
                        <a14:backgroundMark x1="72708" y1="52315" x2="97083" y2="80000"/>
                        <a14:backgroundMark x1="97604" y1="74630" x2="87448" y2="87222"/>
                        <a14:backgroundMark x1="71667" y1="61852" x2="74115" y2="67685"/>
                        <a14:backgroundMark x1="69635" y1="67870" x2="75313" y2="63056"/>
                        <a14:backgroundMark x1="69375" y1="65093" x2="70990" y2="67500"/>
                        <a14:backgroundMark x1="94010" y1="79815" x2="95625" y2="81759"/>
                        <a14:backgroundMark x1="84271" y1="14352" x2="84271" y2="14352"/>
                      </a14:backgroundRemoval>
                    </a14:imgEffect>
                  </a14:imgLayer>
                </a14:imgProps>
              </a:ext>
            </a:extLst>
          </a:blip>
          <a:srcRect l="65536" b="26852"/>
          <a:stretch>
            <a:fillRect/>
          </a:stretch>
        </p:blipFill>
        <p:spPr>
          <a:xfrm>
            <a:off x="9966960" y="0"/>
            <a:ext cx="2225040" cy="2656840"/>
          </a:xfrm>
          <a:prstGeom prst="rect">
            <a:avLst/>
          </a:prstGeom>
        </p:spPr>
      </p:pic>
      <p:grpSp>
        <p:nvGrpSpPr>
          <p:cNvPr id="4" name="Group 3"/>
          <p:cNvGrpSpPr/>
          <p:nvPr/>
        </p:nvGrpSpPr>
        <p:grpSpPr>
          <a:xfrm>
            <a:off x="639445" y="1664335"/>
            <a:ext cx="10890885" cy="882650"/>
            <a:chOff x="1141" y="3964"/>
            <a:chExt cx="17151" cy="1390"/>
          </a:xfrm>
        </p:grpSpPr>
        <p:sp>
          <p:nvSpPr>
            <p:cNvPr id="11" name="剪去对角的矩形 10"/>
            <p:cNvSpPr/>
            <p:nvPr/>
          </p:nvSpPr>
          <p:spPr>
            <a:xfrm rot="16200000">
              <a:off x="9431" y="-3506"/>
              <a:ext cx="1390" cy="16331"/>
            </a:xfrm>
            <a:prstGeom prst="snip2DiagRect">
              <a:avLst/>
            </a:prstGeom>
            <a:solidFill>
              <a:schemeClr val="accent6">
                <a:lumMod val="20000"/>
                <a:lumOff val="80000"/>
              </a:schemeClr>
            </a:solidFill>
            <a:ln w="25400">
              <a:solidFill>
                <a:srgbClr val="2A7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4"/>
            <p:cNvSpPr txBox="1"/>
            <p:nvPr/>
          </p:nvSpPr>
          <p:spPr>
            <a:xfrm>
              <a:off x="2512" y="4177"/>
              <a:ext cx="15780" cy="1016"/>
            </a:xfrm>
            <a:prstGeom prst="rect">
              <a:avLst/>
            </a:prstGeom>
            <a:noFill/>
          </p:spPr>
          <p:txBody>
            <a:bodyPr wrap="none" rtlCol="0">
              <a:spAutoFit/>
            </a:bodyPr>
            <a:lstStyle/>
            <a:p>
              <a:r>
                <a:rPr lang="en-US" altLang="zh-CN" sz="3600" b="1" dirty="0">
                  <a:solidFill>
                    <a:schemeClr val="tx1"/>
                  </a:solidFill>
                  <a:effectLst/>
                  <a:latin typeface="Calibri" panose="020F0502020204030204" charset="0"/>
                  <a:ea typeface="方正隶书简体" panose="02010601030101010101" pitchFamily="2" charset="-122"/>
                  <a:cs typeface="Calibri" panose="020F0502020204030204" charset="0"/>
                </a:rPr>
                <a:t>Điều gì đã khiến Minh dừng lại khi vừa rẽ vào làng? </a:t>
              </a:r>
            </a:p>
          </p:txBody>
        </p:sp>
        <p:grpSp>
          <p:nvGrpSpPr>
            <p:cNvPr id="25" name="Group 24"/>
            <p:cNvGrpSpPr/>
            <p:nvPr/>
          </p:nvGrpSpPr>
          <p:grpSpPr>
            <a:xfrm>
              <a:off x="1141" y="4095"/>
              <a:ext cx="1268" cy="1180"/>
              <a:chOff x="1696" y="2762"/>
              <a:chExt cx="1268" cy="1180"/>
            </a:xfrm>
          </p:grpSpPr>
          <p:pic>
            <p:nvPicPr>
              <p:cNvPr id="2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6" y="2762"/>
                <a:ext cx="1269" cy="1180"/>
              </a:xfrm>
              <a:prstGeom prst="rect">
                <a:avLst/>
              </a:prstGeom>
            </p:spPr>
          </p:pic>
          <p:sp>
            <p:nvSpPr>
              <p:cNvPr id="24" name="文本框 14"/>
              <p:cNvSpPr txBox="1"/>
              <p:nvPr/>
            </p:nvSpPr>
            <p:spPr>
              <a:xfrm>
                <a:off x="2004" y="2762"/>
                <a:ext cx="653" cy="1016"/>
              </a:xfrm>
              <a:prstGeom prst="rect">
                <a:avLst/>
              </a:prstGeom>
              <a:noFill/>
            </p:spPr>
            <p:txBody>
              <a:bodyPr wrap="none" rtlCol="0">
                <a:spAutoFit/>
              </a:bodyPr>
              <a:lstStyle/>
              <a:p>
                <a:r>
                  <a:rPr lang="en-US" altLang="zh-CN" sz="3600" dirty="0">
                    <a:solidFill>
                      <a:schemeClr val="bg1"/>
                    </a:solidFill>
                    <a:effectLst/>
                    <a:latin typeface="Calibri" panose="020F0502020204030204" charset="0"/>
                    <a:ea typeface="方正隶书简体" panose="02010601030101010101" pitchFamily="2" charset="-122"/>
                    <a:cs typeface="Calibri" panose="020F0502020204030204" charset="0"/>
                  </a:rPr>
                  <a:t>1</a:t>
                </a:r>
              </a:p>
            </p:txBody>
          </p:sp>
        </p:grpSp>
      </p:grpSp>
      <p:pic>
        <p:nvPicPr>
          <p:cNvPr id="2052" name="Picture 4" descr="Free Numbers Icon #68150 - Free Icons Librar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462" b="90000" l="2615" r="90000">
                        <a14:foregroundMark x1="11094" y1="4396" x2="22308" y2="25538"/>
                        <a14:foregroundMark x1="3593" y1="12169" x2="14462" y2="20692"/>
                        <a14:foregroundMark x1="18077" y1="5769" x2="18077" y2="26692"/>
                        <a14:foregroundMark x1="7308" y1="5231" x2="11692" y2="15231"/>
                        <a14:foregroundMark x1="21553" y1="4136" x2="27923" y2="13154"/>
                        <a14:foregroundMark x1="27923" y1="13154" x2="27923" y2="14077"/>
                        <a14:foregroundMark x1="11641" y1="3507" x2="24923" y2="5615"/>
                        <a14:foregroundMark x1="24923" y1="5615" x2="29468" y2="17332"/>
                        <a14:foregroundMark x1="29180" y1="19769" x2="25933" y2="26892"/>
                        <a14:foregroundMark x1="23409" y1="29073" x2="14081" y2="30774"/>
                        <a14:foregroundMark x1="8475" y1="28548" x2="2615" y2="19231"/>
                        <a14:foregroundMark x1="2615" y1="19231" x2="2954" y2="12880"/>
                        <a14:foregroundMark x1="5150" y1="7747" x2="8615" y2="7846"/>
                        <a14:foregroundMark x1="11939" y1="3023" x2="19443" y2="2591"/>
                        <a14:foregroundMark x1="25154" y1="5769" x2="30231" y2="16925"/>
                        <a14:foregroundMark x1="25769" y1="5385" x2="29923" y2="16692"/>
                        <a14:foregroundMark x1="27769" y1="7692" x2="29923" y2="16692"/>
                        <a14:foregroundMark x1="26077" y1="6385" x2="26923" y2="9000"/>
                        <a14:foregroundMark x1="5000" y1="7846" x2="3692" y2="16692"/>
                        <a14:foregroundMark x1="12846" y1="11154" x2="16154" y2="18154"/>
                        <a14:foregroundMark x1="8538" y1="26923" x2="11841" y2="29620"/>
                        <a14:foregroundMark x1="7308" y1="6692" x2="12154" y2="3923"/>
                        <a14:foregroundMark x1="17923" y1="2769" x2="23154" y2="4385"/>
                        <a14:foregroundMark x1="10846" y1="3462" x2="12846" y2="2923"/>
                        <a14:foregroundMark x1="10077" y1="3769" x2="12538" y2="2769"/>
                        <a14:backgroundMark x1="2981" y1="8084" x2="2538" y2="8385"/>
                        <a14:backgroundMark x1="4462" y1="7077" x2="3627" y2="7645"/>
                        <a14:backgroundMark x1="2715" y1="9882" x2="1385" y2="12000"/>
                        <a14:backgroundMark x1="8077" y1="28846" x2="12000" y2="33077"/>
                        <a14:backgroundMark x1="31077" y1="19000" x2="31538" y2="23769"/>
                        <a14:backgroundMark x1="32154" y1="18846" x2="31231" y2="24615"/>
                        <a14:backgroundMark x1="31538" y1="17385" x2="30692" y2="19692"/>
                        <a14:backgroundMark x1="26923" y1="28231" x2="24846" y2="28692"/>
                        <a14:backgroundMark x1="22846" y1="30308" x2="25308" y2="28538"/>
                        <a14:backgroundMark x1="10385" y1="31308" x2="13846" y2="31154"/>
                        <a14:backgroundMark x1="9231" y1="3077" x2="10466" y2="3008"/>
                      </a14:backgroundRemoval>
                    </a14:imgEffect>
                  </a14:imgLayer>
                </a14:imgProps>
              </a:ext>
              <a:ext uri="{28A0092B-C50C-407E-A947-70E740481C1C}">
                <a14:useLocalDpi xmlns:a14="http://schemas.microsoft.com/office/drawing/2010/main" val="0"/>
              </a:ext>
            </a:extLst>
          </a:blip>
          <a:srcRect l="1500" t="2074" r="69269" b="69315"/>
          <a:stretch>
            <a:fillRect/>
          </a:stretch>
        </p:blipFill>
        <p:spPr bwMode="auto">
          <a:xfrm>
            <a:off x="535305" y="2863215"/>
            <a:ext cx="624840" cy="611505"/>
          </a:xfrm>
          <a:prstGeom prst="ellipse">
            <a:avLst/>
          </a:prstGeom>
          <a:noFill/>
          <a:extLst>
            <a:ext uri="{909E8E84-426E-40DD-AFC4-6F175D3DCCD1}">
              <a14:hiddenFill xmlns:a14="http://schemas.microsoft.com/office/drawing/2010/main">
                <a:solidFill>
                  <a:srgbClr val="FFFFFF"/>
                </a:solidFill>
              </a14:hiddenFill>
            </a:ext>
          </a:extLst>
        </p:spPr>
      </p:pic>
      <p:sp>
        <p:nvSpPr>
          <p:cNvPr id="15" name="Rectangles 14"/>
          <p:cNvSpPr/>
          <p:nvPr/>
        </p:nvSpPr>
        <p:spPr>
          <a:xfrm>
            <a:off x="6993255" y="3474720"/>
            <a:ext cx="4422140" cy="53848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s 15"/>
          <p:cNvSpPr/>
          <p:nvPr/>
        </p:nvSpPr>
        <p:spPr>
          <a:xfrm>
            <a:off x="1024255" y="4088765"/>
            <a:ext cx="10390505" cy="53848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s 21"/>
          <p:cNvSpPr/>
          <p:nvPr/>
        </p:nvSpPr>
        <p:spPr>
          <a:xfrm>
            <a:off x="1024255" y="4702810"/>
            <a:ext cx="8390255" cy="53848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Picture13"/>
          <p:cNvPicPr>
            <a:picLocks noChangeAspect="1"/>
          </p:cNvPicPr>
          <p:nvPr/>
        </p:nvPicPr>
        <p:blipFill>
          <a:blip r:embed="rId8"/>
          <a:stretch>
            <a:fillRect/>
          </a:stretch>
        </p:blipFill>
        <p:spPr>
          <a:xfrm>
            <a:off x="0" y="454660"/>
            <a:ext cx="3694430" cy="1017905"/>
          </a:xfrm>
          <a:prstGeom prst="rect">
            <a:avLst/>
          </a:prstGeom>
        </p:spPr>
      </p:pic>
      <p:sp>
        <p:nvSpPr>
          <p:cNvPr id="6" name="TextBox 18"/>
          <p:cNvSpPr txBox="1"/>
          <p:nvPr/>
        </p:nvSpPr>
        <p:spPr>
          <a:xfrm>
            <a:off x="1087755" y="2766060"/>
            <a:ext cx="10327005" cy="2527935"/>
          </a:xfrm>
          <a:prstGeom prst="rect">
            <a:avLst/>
          </a:prstGeom>
          <a:noFill/>
        </p:spPr>
        <p:txBody>
          <a:bodyPr wrap="square" rtlCol="0">
            <a:spAutoFit/>
          </a:bodyPr>
          <a:lstStyle/>
          <a:p>
            <a:pPr marL="0" marR="0" indent="250825" algn="just">
              <a:lnSpc>
                <a:spcPct val="110000"/>
              </a:lnSpc>
              <a:spcBef>
                <a:spcPts val="0"/>
              </a:spcBef>
              <a:spcAft>
                <a:spcPts val="0"/>
              </a:spcAft>
            </a:pPr>
            <a:r>
              <a:rPr lang="en-US" sz="3600" dirty="0">
                <a:solidFill>
                  <a:srgbClr val="000000"/>
                </a:solidFill>
                <a:latin typeface="Calibri" panose="020F0502020204030204" charset="0"/>
              </a:rPr>
              <a:t>Đi khỏi dốc đê, lối rẽ vào làng, tự nhiên Minh cảm thấy rất khoan khoái, dễ chịu. Minh dừng lại hít một hơi dài. Hương sen thơm mát từ cánh đồng đưa lên làm dịu hẳn cái nóng ngột ngạt của trưa hè.</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500"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anim calcmode="lin" valueType="num">
                                      <p:cBhvr>
                                        <p:cTn id="13" dur="500" fill="hold"/>
                                        <p:tgtEl>
                                          <p:spTgt spid="2052"/>
                                        </p:tgtEl>
                                        <p:attrNameLst>
                                          <p:attrName>ppt_x</p:attrName>
                                        </p:attrNameLst>
                                      </p:cBhvr>
                                      <p:tavLst>
                                        <p:tav tm="0">
                                          <p:val>
                                            <p:strVal val="#ppt_x"/>
                                          </p:val>
                                        </p:tav>
                                        <p:tav tm="100000">
                                          <p:val>
                                            <p:strVal val="#ppt_x"/>
                                          </p:val>
                                        </p:tav>
                                      </p:tavLst>
                                    </p:anim>
                                    <p:anim calcmode="lin" valueType="num">
                                      <p:cBhvr>
                                        <p:cTn id="14" dur="5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22" grpId="0" bldLvl="0" animBg="1"/>
      <p:bldP spid="22" grpId="1" animBg="1"/>
      <p:bldP spid="6" grpId="0"/>
      <p:bldP spid="6"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841</Words>
  <Application>Microsoft Office PowerPoint</Application>
  <PresentationFormat>Widescreen</PresentationFormat>
  <Paragraphs>60</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等线</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许良东</dc:creator>
  <cp:lastModifiedBy>Thuy</cp:lastModifiedBy>
  <cp:revision>69</cp:revision>
  <dcterms:created xsi:type="dcterms:W3CDTF">2021-05-12T02:25:00Z</dcterms:created>
  <dcterms:modified xsi:type="dcterms:W3CDTF">2022-03-01T15:05:04Z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0595891925074018AAB4E2CD1F5209DF</vt:lpwstr>
  </property>
  <property fmtid="{D5CDD505-2E9C-101B-9397-08002B2CF9AE}" pid="3" name="KSOProductBuildVer">
    <vt:lpwstr>1033-11.2.0.10443</vt:lpwstr>
  </property>
</Properties>
</file>